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82" r:id="rId5"/>
    <p:sldId id="300" r:id="rId6"/>
    <p:sldId id="293" r:id="rId7"/>
    <p:sldId id="302" r:id="rId8"/>
    <p:sldId id="303" r:id="rId9"/>
    <p:sldId id="307" r:id="rId10"/>
    <p:sldId id="306" r:id="rId11"/>
    <p:sldId id="297" r:id="rId12"/>
    <p:sldId id="308" r:id="rId13"/>
    <p:sldId id="294" r:id="rId14"/>
    <p:sldId id="301" r:id="rId15"/>
    <p:sldId id="311" r:id="rId16"/>
    <p:sldId id="298" r:id="rId17"/>
    <p:sldId id="291" r:id="rId18"/>
    <p:sldId id="313" r:id="rId19"/>
    <p:sldId id="305" r:id="rId20"/>
    <p:sldId id="312" r:id="rId21"/>
    <p:sldId id="304" r:id="rId22"/>
    <p:sldId id="295" r:id="rId23"/>
    <p:sldId id="285" r:id="rId24"/>
    <p:sldId id="296" r:id="rId25"/>
    <p:sldId id="256" r:id="rId26"/>
    <p:sldId id="292" r:id="rId27"/>
    <p:sldId id="260" r:id="rId28"/>
    <p:sldId id="299" r:id="rId29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A7571A-4334-B6C1-2D72-5C7CC76F8121}" name="Bailey, Jozeene" initials="JB" userId="S::jozeene.bailey@accenture.com::c5d5dc12-916f-4cec-a40e-05a64b24d7c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0F694-B768-4F73-9AC9-101487C5CB69}" v="1048" dt="2024-11-22T16:58:55.824"/>
    <p1510:client id="{B4B0A67D-8F13-43DD-9E6C-AE7A2DF1A4E7}" v="166" dt="2024-11-22T02:34:52.170"/>
    <p1510:client id="{D4267194-271F-4A43-A24E-B42306F20DB7}" v="37" dt="2024-11-22T17:08:43.225"/>
  </p1510:revLst>
</p1510:revInfo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iley, Jozeene" userId="c5d5dc12-916f-4cec-a40e-05a64b24d7c1" providerId="ADAL" clId="{D4267194-271F-4A43-A24E-B42306F20DB7}"/>
    <pc:docChg chg="custSel delSld modSld sldOrd">
      <pc:chgData name="Bailey, Jozeene" userId="c5d5dc12-916f-4cec-a40e-05a64b24d7c1" providerId="ADAL" clId="{D4267194-271F-4A43-A24E-B42306F20DB7}" dt="2024-11-22T17:08:43.226" v="149" actId="255"/>
      <pc:docMkLst>
        <pc:docMk/>
      </pc:docMkLst>
      <pc:sldChg chg="modSp mod">
        <pc:chgData name="Bailey, Jozeene" userId="c5d5dc12-916f-4cec-a40e-05a64b24d7c1" providerId="ADAL" clId="{D4267194-271F-4A43-A24E-B42306F20DB7}" dt="2024-11-22T17:08:43.226" v="149" actId="255"/>
        <pc:sldMkLst>
          <pc:docMk/>
          <pc:sldMk cId="3640701659" sldId="291"/>
        </pc:sldMkLst>
        <pc:spChg chg="mod">
          <ac:chgData name="Bailey, Jozeene" userId="c5d5dc12-916f-4cec-a40e-05a64b24d7c1" providerId="ADAL" clId="{D4267194-271F-4A43-A24E-B42306F20DB7}" dt="2024-11-22T17:08:43.226" v="149" actId="255"/>
          <ac:spMkLst>
            <pc:docMk/>
            <pc:sldMk cId="3640701659" sldId="291"/>
            <ac:spMk id="4" creationId="{125E40B9-054F-4D79-BD17-68E71C740D01}"/>
          </ac:spMkLst>
        </pc:spChg>
      </pc:sldChg>
      <pc:sldChg chg="delSp modSp mod ord">
        <pc:chgData name="Bailey, Jozeene" userId="c5d5dc12-916f-4cec-a40e-05a64b24d7c1" providerId="ADAL" clId="{D4267194-271F-4A43-A24E-B42306F20DB7}" dt="2024-11-22T15:28:39.189" v="64" actId="478"/>
        <pc:sldMkLst>
          <pc:docMk/>
          <pc:sldMk cId="25800700" sldId="294"/>
        </pc:sldMkLst>
        <pc:spChg chg="mod">
          <ac:chgData name="Bailey, Jozeene" userId="c5d5dc12-916f-4cec-a40e-05a64b24d7c1" providerId="ADAL" clId="{D4267194-271F-4A43-A24E-B42306F20DB7}" dt="2024-11-22T15:27:36.638" v="61" actId="20577"/>
          <ac:spMkLst>
            <pc:docMk/>
            <pc:sldMk cId="25800700" sldId="294"/>
            <ac:spMk id="2" creationId="{623FB4D5-DA14-4F29-9320-2DE0A6B571B9}"/>
          </ac:spMkLst>
        </pc:spChg>
        <pc:spChg chg="mod">
          <ac:chgData name="Bailey, Jozeene" userId="c5d5dc12-916f-4cec-a40e-05a64b24d7c1" providerId="ADAL" clId="{D4267194-271F-4A43-A24E-B42306F20DB7}" dt="2024-11-22T15:28:18.777" v="62" actId="6549"/>
          <ac:spMkLst>
            <pc:docMk/>
            <pc:sldMk cId="25800700" sldId="294"/>
            <ac:spMk id="3" creationId="{DE9D0F75-42B5-4960-8C3A-291285872DAF}"/>
          </ac:spMkLst>
        </pc:spChg>
        <pc:graphicFrameChg chg="del">
          <ac:chgData name="Bailey, Jozeene" userId="c5d5dc12-916f-4cec-a40e-05a64b24d7c1" providerId="ADAL" clId="{D4267194-271F-4A43-A24E-B42306F20DB7}" dt="2024-11-22T15:28:27.598" v="63" actId="478"/>
          <ac:graphicFrameMkLst>
            <pc:docMk/>
            <pc:sldMk cId="25800700" sldId="294"/>
            <ac:graphicFrameMk id="4" creationId="{FFE8AFAB-AE1F-4453-8C1B-70D2EF9B1373}"/>
          </ac:graphicFrameMkLst>
        </pc:graphicFrameChg>
        <pc:graphicFrameChg chg="del">
          <ac:chgData name="Bailey, Jozeene" userId="c5d5dc12-916f-4cec-a40e-05a64b24d7c1" providerId="ADAL" clId="{D4267194-271F-4A43-A24E-B42306F20DB7}" dt="2024-11-22T15:28:39.189" v="64" actId="478"/>
          <ac:graphicFrameMkLst>
            <pc:docMk/>
            <pc:sldMk cId="25800700" sldId="294"/>
            <ac:graphicFrameMk id="7" creationId="{9BEBE5AF-1D10-425C-8F3C-2236E52E6E67}"/>
          </ac:graphicFrameMkLst>
        </pc:graphicFrameChg>
      </pc:sldChg>
      <pc:sldChg chg="addSp delSp modSp mod">
        <pc:chgData name="Bailey, Jozeene" userId="c5d5dc12-916f-4cec-a40e-05a64b24d7c1" providerId="ADAL" clId="{D4267194-271F-4A43-A24E-B42306F20DB7}" dt="2024-11-22T15:29:07.680" v="112" actId="478"/>
        <pc:sldMkLst>
          <pc:docMk/>
          <pc:sldMk cId="2117868254" sldId="301"/>
        </pc:sldMkLst>
        <pc:spChg chg="mod">
          <ac:chgData name="Bailey, Jozeene" userId="c5d5dc12-916f-4cec-a40e-05a64b24d7c1" providerId="ADAL" clId="{D4267194-271F-4A43-A24E-B42306F20DB7}" dt="2024-11-22T15:29:04.161" v="111" actId="20577"/>
          <ac:spMkLst>
            <pc:docMk/>
            <pc:sldMk cId="2117868254" sldId="301"/>
            <ac:spMk id="2" creationId="{E7267129-D582-495A-8F4B-6B9075899DD6}"/>
          </ac:spMkLst>
        </pc:spChg>
        <pc:spChg chg="del">
          <ac:chgData name="Bailey, Jozeene" userId="c5d5dc12-916f-4cec-a40e-05a64b24d7c1" providerId="ADAL" clId="{D4267194-271F-4A43-A24E-B42306F20DB7}" dt="2024-11-22T15:29:07.680" v="112" actId="478"/>
          <ac:spMkLst>
            <pc:docMk/>
            <pc:sldMk cId="2117868254" sldId="301"/>
            <ac:spMk id="3" creationId="{F204AFD2-303D-4B48-AA3E-C96B74D8127A}"/>
          </ac:spMkLst>
        </pc:spChg>
        <pc:spChg chg="add mod">
          <ac:chgData name="Bailey, Jozeene" userId="c5d5dc12-916f-4cec-a40e-05a64b24d7c1" providerId="ADAL" clId="{D4267194-271F-4A43-A24E-B42306F20DB7}" dt="2024-11-22T15:29:07.680" v="112" actId="478"/>
          <ac:spMkLst>
            <pc:docMk/>
            <pc:sldMk cId="2117868254" sldId="301"/>
            <ac:spMk id="7" creationId="{5E5A9E23-2B0E-6576-1CB4-C9FAEF5411A0}"/>
          </ac:spMkLst>
        </pc:spChg>
      </pc:sldChg>
      <pc:sldChg chg="modSp mod">
        <pc:chgData name="Bailey, Jozeene" userId="c5d5dc12-916f-4cec-a40e-05a64b24d7c1" providerId="ADAL" clId="{D4267194-271F-4A43-A24E-B42306F20DB7}" dt="2024-11-22T16:10:02.360" v="148" actId="20577"/>
        <pc:sldMkLst>
          <pc:docMk/>
          <pc:sldMk cId="1347466934" sldId="308"/>
        </pc:sldMkLst>
        <pc:spChg chg="mod">
          <ac:chgData name="Bailey, Jozeene" userId="c5d5dc12-916f-4cec-a40e-05a64b24d7c1" providerId="ADAL" clId="{D4267194-271F-4A43-A24E-B42306F20DB7}" dt="2024-11-22T16:10:02.360" v="148" actId="20577"/>
          <ac:spMkLst>
            <pc:docMk/>
            <pc:sldMk cId="1347466934" sldId="308"/>
            <ac:spMk id="4" creationId="{5B70D9EA-A9FC-8F82-0190-5BDA8331B636}"/>
          </ac:spMkLst>
        </pc:spChg>
      </pc:sldChg>
      <pc:sldChg chg="del">
        <pc:chgData name="Bailey, Jozeene" userId="c5d5dc12-916f-4cec-a40e-05a64b24d7c1" providerId="ADAL" clId="{D4267194-271F-4A43-A24E-B42306F20DB7}" dt="2024-11-22T16:07:00.036" v="115" actId="47"/>
        <pc:sldMkLst>
          <pc:docMk/>
          <pc:sldMk cId="557938862" sldId="309"/>
        </pc:sldMkLst>
      </pc:sldChg>
      <pc:sldChg chg="ord">
        <pc:chgData name="Bailey, Jozeene" userId="c5d5dc12-916f-4cec-a40e-05a64b24d7c1" providerId="ADAL" clId="{D4267194-271F-4A43-A24E-B42306F20DB7}" dt="2024-11-22T15:29:13.257" v="114"/>
        <pc:sldMkLst>
          <pc:docMk/>
          <pc:sldMk cId="4240422640" sldId="310"/>
        </pc:sldMkLst>
      </pc:sldChg>
    </pc:docChg>
  </pc:docChgLst>
  <pc:docChgLst>
    <pc:chgData name="Vadhel, Amit" userId="52ea11ca-096b-46cb-bb06-dfc3371dcabe" providerId="ADAL" clId="{0CF0F694-B768-4F73-9AC9-101487C5CB69}"/>
    <pc:docChg chg="undo custSel addSld delSld modSld">
      <pc:chgData name="Vadhel, Amit" userId="52ea11ca-096b-46cb-bb06-dfc3371dcabe" providerId="ADAL" clId="{0CF0F694-B768-4F73-9AC9-101487C5CB69}" dt="2024-11-22T16:58:55.824" v="1046" actId="20577"/>
      <pc:docMkLst>
        <pc:docMk/>
      </pc:docMkLst>
      <pc:sldChg chg="modSp del mod">
        <pc:chgData name="Vadhel, Amit" userId="52ea11ca-096b-46cb-bb06-dfc3371dcabe" providerId="ADAL" clId="{0CF0F694-B768-4F73-9AC9-101487C5CB69}" dt="2024-11-22T16:30:36.748" v="987" actId="47"/>
        <pc:sldMkLst>
          <pc:docMk/>
          <pc:sldMk cId="1329746698" sldId="283"/>
        </pc:sldMkLst>
        <pc:spChg chg="mod">
          <ac:chgData name="Vadhel, Amit" userId="52ea11ca-096b-46cb-bb06-dfc3371dcabe" providerId="ADAL" clId="{0CF0F694-B768-4F73-9AC9-101487C5CB69}" dt="2024-11-22T16:30:32.554" v="986" actId="20577"/>
          <ac:spMkLst>
            <pc:docMk/>
            <pc:sldMk cId="1329746698" sldId="283"/>
            <ac:spMk id="2" creationId="{3560F281-4FF6-4617-A809-AC9C15ECF18A}"/>
          </ac:spMkLst>
        </pc:spChg>
      </pc:sldChg>
      <pc:sldChg chg="addSp modSp mod modNotesTx">
        <pc:chgData name="Vadhel, Amit" userId="52ea11ca-096b-46cb-bb06-dfc3371dcabe" providerId="ADAL" clId="{0CF0F694-B768-4F73-9AC9-101487C5CB69}" dt="2024-11-22T16:25:56.574" v="978" actId="20577"/>
        <pc:sldMkLst>
          <pc:docMk/>
          <pc:sldMk cId="3640701659" sldId="291"/>
        </pc:sldMkLst>
        <pc:spChg chg="add mod">
          <ac:chgData name="Vadhel, Amit" userId="52ea11ca-096b-46cb-bb06-dfc3371dcabe" providerId="ADAL" clId="{0CF0F694-B768-4F73-9AC9-101487C5CB69}" dt="2024-11-22T16:20:34.917" v="812" actId="20577"/>
          <ac:spMkLst>
            <pc:docMk/>
            <pc:sldMk cId="3640701659" sldId="291"/>
            <ac:spMk id="3" creationId="{2585D9F0-4F68-B63F-5885-060719D7EE2B}"/>
          </ac:spMkLst>
        </pc:spChg>
        <pc:spChg chg="mod">
          <ac:chgData name="Vadhel, Amit" userId="52ea11ca-096b-46cb-bb06-dfc3371dcabe" providerId="ADAL" clId="{0CF0F694-B768-4F73-9AC9-101487C5CB69}" dt="2024-11-22T16:25:13.827" v="892"/>
          <ac:spMkLst>
            <pc:docMk/>
            <pc:sldMk cId="3640701659" sldId="291"/>
            <ac:spMk id="4" creationId="{125E40B9-054F-4D79-BD17-68E71C740D01}"/>
          </ac:spMkLst>
        </pc:spChg>
      </pc:sldChg>
      <pc:sldChg chg="addSp modSp mod">
        <pc:chgData name="Vadhel, Amit" userId="52ea11ca-096b-46cb-bb06-dfc3371dcabe" providerId="ADAL" clId="{0CF0F694-B768-4F73-9AC9-101487C5CB69}" dt="2024-11-22T16:00:04.748" v="221" actId="1076"/>
        <pc:sldMkLst>
          <pc:docMk/>
          <pc:sldMk cId="25800700" sldId="294"/>
        </pc:sldMkLst>
        <pc:spChg chg="mod">
          <ac:chgData name="Vadhel, Amit" userId="52ea11ca-096b-46cb-bb06-dfc3371dcabe" providerId="ADAL" clId="{0CF0F694-B768-4F73-9AC9-101487C5CB69}" dt="2024-11-22T15:45:56.437" v="96" actId="20577"/>
          <ac:spMkLst>
            <pc:docMk/>
            <pc:sldMk cId="25800700" sldId="294"/>
            <ac:spMk id="2" creationId="{623FB4D5-DA14-4F29-9320-2DE0A6B571B9}"/>
          </ac:spMkLst>
        </pc:spChg>
        <pc:spChg chg="mod">
          <ac:chgData name="Vadhel, Amit" userId="52ea11ca-096b-46cb-bb06-dfc3371dcabe" providerId="ADAL" clId="{0CF0F694-B768-4F73-9AC9-101487C5CB69}" dt="2024-11-22T15:59:47.795" v="218" actId="20577"/>
          <ac:spMkLst>
            <pc:docMk/>
            <pc:sldMk cId="25800700" sldId="294"/>
            <ac:spMk id="3" creationId="{DE9D0F75-42B5-4960-8C3A-291285872DAF}"/>
          </ac:spMkLst>
        </pc:spChg>
        <pc:picChg chg="add mod">
          <ac:chgData name="Vadhel, Amit" userId="52ea11ca-096b-46cb-bb06-dfc3371dcabe" providerId="ADAL" clId="{0CF0F694-B768-4F73-9AC9-101487C5CB69}" dt="2024-11-22T15:46:22.683" v="115" actId="14100"/>
          <ac:picMkLst>
            <pc:docMk/>
            <pc:sldMk cId="25800700" sldId="294"/>
            <ac:picMk id="1026" creationId="{88B20735-B850-01E9-EFC7-EA786C960AD1}"/>
          </ac:picMkLst>
        </pc:picChg>
        <pc:picChg chg="add mod">
          <ac:chgData name="Vadhel, Amit" userId="52ea11ca-096b-46cb-bb06-dfc3371dcabe" providerId="ADAL" clId="{0CF0F694-B768-4F73-9AC9-101487C5CB69}" dt="2024-11-22T15:47:06.371" v="130" actId="1076"/>
          <ac:picMkLst>
            <pc:docMk/>
            <pc:sldMk cId="25800700" sldId="294"/>
            <ac:picMk id="1028" creationId="{752EA72B-ADD3-AB09-E136-8D42CC7B67AA}"/>
          </ac:picMkLst>
        </pc:picChg>
        <pc:picChg chg="add mod">
          <ac:chgData name="Vadhel, Amit" userId="52ea11ca-096b-46cb-bb06-dfc3371dcabe" providerId="ADAL" clId="{0CF0F694-B768-4F73-9AC9-101487C5CB69}" dt="2024-11-22T15:47:04.295" v="129" actId="14100"/>
          <ac:picMkLst>
            <pc:docMk/>
            <pc:sldMk cId="25800700" sldId="294"/>
            <ac:picMk id="1030" creationId="{5EE8F154-54F3-8366-D33B-F4EC8DF1666F}"/>
          </ac:picMkLst>
        </pc:picChg>
        <pc:picChg chg="add mod">
          <ac:chgData name="Vadhel, Amit" userId="52ea11ca-096b-46cb-bb06-dfc3371dcabe" providerId="ADAL" clId="{0CF0F694-B768-4F73-9AC9-101487C5CB69}" dt="2024-11-22T15:47:08.641" v="131" actId="1076"/>
          <ac:picMkLst>
            <pc:docMk/>
            <pc:sldMk cId="25800700" sldId="294"/>
            <ac:picMk id="1032" creationId="{A6655E39-B188-561D-F2C7-D713B722CF2D}"/>
          </ac:picMkLst>
        </pc:picChg>
        <pc:picChg chg="add mod">
          <ac:chgData name="Vadhel, Amit" userId="52ea11ca-096b-46cb-bb06-dfc3371dcabe" providerId="ADAL" clId="{0CF0F694-B768-4F73-9AC9-101487C5CB69}" dt="2024-11-22T15:59:32.475" v="195" actId="1076"/>
          <ac:picMkLst>
            <pc:docMk/>
            <pc:sldMk cId="25800700" sldId="294"/>
            <ac:picMk id="1034" creationId="{9475F78F-B40A-DCE9-FA24-59EE348B618C}"/>
          </ac:picMkLst>
        </pc:picChg>
        <pc:picChg chg="add mod">
          <ac:chgData name="Vadhel, Amit" userId="52ea11ca-096b-46cb-bb06-dfc3371dcabe" providerId="ADAL" clId="{0CF0F694-B768-4F73-9AC9-101487C5CB69}" dt="2024-11-22T16:00:04.748" v="221" actId="1076"/>
          <ac:picMkLst>
            <pc:docMk/>
            <pc:sldMk cId="25800700" sldId="294"/>
            <ac:picMk id="1036" creationId="{97AB9E6F-2BD7-D0FD-8FD0-76836C9580B4}"/>
          </ac:picMkLst>
        </pc:picChg>
      </pc:sldChg>
      <pc:sldChg chg="addSp delSp modSp mod">
        <pc:chgData name="Vadhel, Amit" userId="52ea11ca-096b-46cb-bb06-dfc3371dcabe" providerId="ADAL" clId="{0CF0F694-B768-4F73-9AC9-101487C5CB69}" dt="2024-11-22T16:13:07.249" v="397" actId="20577"/>
        <pc:sldMkLst>
          <pc:docMk/>
          <pc:sldMk cId="2117868254" sldId="301"/>
        </pc:sldMkLst>
        <pc:spChg chg="mod">
          <ac:chgData name="Vadhel, Amit" userId="52ea11ca-096b-46cb-bb06-dfc3371dcabe" providerId="ADAL" clId="{0CF0F694-B768-4F73-9AC9-101487C5CB69}" dt="2024-11-22T15:48:27.426" v="172" actId="20577"/>
          <ac:spMkLst>
            <pc:docMk/>
            <pc:sldMk cId="2117868254" sldId="301"/>
            <ac:spMk id="2" creationId="{E7267129-D582-495A-8F4B-6B9075899DD6}"/>
          </ac:spMkLst>
        </pc:spChg>
        <pc:spChg chg="mod">
          <ac:chgData name="Vadhel, Amit" userId="52ea11ca-096b-46cb-bb06-dfc3371dcabe" providerId="ADAL" clId="{0CF0F694-B768-4F73-9AC9-101487C5CB69}" dt="2024-11-22T16:13:07.249" v="397" actId="20577"/>
          <ac:spMkLst>
            <pc:docMk/>
            <pc:sldMk cId="2117868254" sldId="301"/>
            <ac:spMk id="7" creationId="{5E5A9E23-2B0E-6576-1CB4-C9FAEF5411A0}"/>
          </ac:spMkLst>
        </pc:spChg>
        <pc:graphicFrameChg chg="del">
          <ac:chgData name="Vadhel, Amit" userId="52ea11ca-096b-46cb-bb06-dfc3371dcabe" providerId="ADAL" clId="{0CF0F694-B768-4F73-9AC9-101487C5CB69}" dt="2024-11-22T15:48:52.625" v="173" actId="478"/>
          <ac:graphicFrameMkLst>
            <pc:docMk/>
            <pc:sldMk cId="2117868254" sldId="301"/>
            <ac:graphicFrameMk id="4" creationId="{BEE0921D-4C1D-4106-9AC0-F73F30E8DA3C}"/>
          </ac:graphicFrameMkLst>
        </pc:graphicFrameChg>
        <pc:picChg chg="add mod">
          <ac:chgData name="Vadhel, Amit" userId="52ea11ca-096b-46cb-bb06-dfc3371dcabe" providerId="ADAL" clId="{0CF0F694-B768-4F73-9AC9-101487C5CB69}" dt="2024-11-22T15:49:03.004" v="177" actId="1076"/>
          <ac:picMkLst>
            <pc:docMk/>
            <pc:sldMk cId="2117868254" sldId="301"/>
            <ac:picMk id="2050" creationId="{B566066B-2F96-A9BE-897A-8DC859EB6727}"/>
          </ac:picMkLst>
        </pc:picChg>
        <pc:picChg chg="add mod">
          <ac:chgData name="Vadhel, Amit" userId="52ea11ca-096b-46cb-bb06-dfc3371dcabe" providerId="ADAL" clId="{0CF0F694-B768-4F73-9AC9-101487C5CB69}" dt="2024-11-22T15:50:47.727" v="180" actId="1076"/>
          <ac:picMkLst>
            <pc:docMk/>
            <pc:sldMk cId="2117868254" sldId="301"/>
            <ac:picMk id="2052" creationId="{0430D6E0-3F64-1503-A7DA-CD8B40446986}"/>
          </ac:picMkLst>
        </pc:picChg>
        <pc:cxnChg chg="add mod">
          <ac:chgData name="Vadhel, Amit" userId="52ea11ca-096b-46cb-bb06-dfc3371dcabe" providerId="ADAL" clId="{0CF0F694-B768-4F73-9AC9-101487C5CB69}" dt="2024-11-22T16:12:09.301" v="274" actId="14100"/>
          <ac:cxnSpMkLst>
            <pc:docMk/>
            <pc:sldMk cId="2117868254" sldId="301"/>
            <ac:cxnSpMk id="5" creationId="{0C5D89D4-3BA4-44AC-D029-6E0C98509CBD}"/>
          </ac:cxnSpMkLst>
        </pc:cxnChg>
      </pc:sldChg>
      <pc:sldChg chg="modSp mod">
        <pc:chgData name="Vadhel, Amit" userId="52ea11ca-096b-46cb-bb06-dfc3371dcabe" providerId="ADAL" clId="{0CF0F694-B768-4F73-9AC9-101487C5CB69}" dt="2024-11-22T15:34:16.200" v="25" actId="20577"/>
        <pc:sldMkLst>
          <pc:docMk/>
          <pc:sldMk cId="574547469" sldId="302"/>
        </pc:sldMkLst>
        <pc:spChg chg="mod">
          <ac:chgData name="Vadhel, Amit" userId="52ea11ca-096b-46cb-bb06-dfc3371dcabe" providerId="ADAL" clId="{0CF0F694-B768-4F73-9AC9-101487C5CB69}" dt="2024-11-22T15:34:16.200" v="25" actId="20577"/>
          <ac:spMkLst>
            <pc:docMk/>
            <pc:sldMk cId="574547469" sldId="302"/>
            <ac:spMk id="4" creationId="{21D52C1E-FA1A-593C-6663-950B93ED4DDF}"/>
          </ac:spMkLst>
        </pc:spChg>
      </pc:sldChg>
      <pc:sldChg chg="modSp mod">
        <pc:chgData name="Vadhel, Amit" userId="52ea11ca-096b-46cb-bb06-dfc3371dcabe" providerId="ADAL" clId="{0CF0F694-B768-4F73-9AC9-101487C5CB69}" dt="2024-11-22T15:36:05.328" v="36" actId="20577"/>
        <pc:sldMkLst>
          <pc:docMk/>
          <pc:sldMk cId="3413708422" sldId="303"/>
        </pc:sldMkLst>
        <pc:spChg chg="mod">
          <ac:chgData name="Vadhel, Amit" userId="52ea11ca-096b-46cb-bb06-dfc3371dcabe" providerId="ADAL" clId="{0CF0F694-B768-4F73-9AC9-101487C5CB69}" dt="2024-11-22T15:36:05.328" v="36" actId="20577"/>
          <ac:spMkLst>
            <pc:docMk/>
            <pc:sldMk cId="3413708422" sldId="303"/>
            <ac:spMk id="4" creationId="{62C714F4-9812-74CD-2196-09EBEC11842D}"/>
          </ac:spMkLst>
        </pc:spChg>
      </pc:sldChg>
      <pc:sldChg chg="modSp mod">
        <pc:chgData name="Vadhel, Amit" userId="52ea11ca-096b-46cb-bb06-dfc3371dcabe" providerId="ADAL" clId="{0CF0F694-B768-4F73-9AC9-101487C5CB69}" dt="2024-11-22T15:39:33.566" v="50" actId="1036"/>
        <pc:sldMkLst>
          <pc:docMk/>
          <pc:sldMk cId="3312636880" sldId="306"/>
        </pc:sldMkLst>
        <pc:spChg chg="mod">
          <ac:chgData name="Vadhel, Amit" userId="52ea11ca-096b-46cb-bb06-dfc3371dcabe" providerId="ADAL" clId="{0CF0F694-B768-4F73-9AC9-101487C5CB69}" dt="2024-11-22T15:39:18.737" v="42"/>
          <ac:spMkLst>
            <pc:docMk/>
            <pc:sldMk cId="3312636880" sldId="306"/>
            <ac:spMk id="3" creationId="{90284F81-E55C-4910-6DF1-B24877A432F0}"/>
          </ac:spMkLst>
        </pc:spChg>
        <pc:picChg chg="mod">
          <ac:chgData name="Vadhel, Amit" userId="52ea11ca-096b-46cb-bb06-dfc3371dcabe" providerId="ADAL" clId="{0CF0F694-B768-4F73-9AC9-101487C5CB69}" dt="2024-11-22T15:39:26.656" v="44" actId="1076"/>
          <ac:picMkLst>
            <pc:docMk/>
            <pc:sldMk cId="3312636880" sldId="306"/>
            <ac:picMk id="7" creationId="{A2D893A9-2060-50CE-5F65-BB2D1C59B894}"/>
          </ac:picMkLst>
        </pc:picChg>
        <pc:picChg chg="mod">
          <ac:chgData name="Vadhel, Amit" userId="52ea11ca-096b-46cb-bb06-dfc3371dcabe" providerId="ADAL" clId="{0CF0F694-B768-4F73-9AC9-101487C5CB69}" dt="2024-11-22T15:36:35.277" v="37" actId="14100"/>
          <ac:picMkLst>
            <pc:docMk/>
            <pc:sldMk cId="3312636880" sldId="306"/>
            <ac:picMk id="11" creationId="{561D8BD1-FE94-EE9D-3E14-3CC93C73DEAC}"/>
          </ac:picMkLst>
        </pc:picChg>
        <pc:picChg chg="mod">
          <ac:chgData name="Vadhel, Amit" userId="52ea11ca-096b-46cb-bb06-dfc3371dcabe" providerId="ADAL" clId="{0CF0F694-B768-4F73-9AC9-101487C5CB69}" dt="2024-11-22T15:39:33.566" v="50" actId="1036"/>
          <ac:picMkLst>
            <pc:docMk/>
            <pc:sldMk cId="3312636880" sldId="306"/>
            <ac:picMk id="13" creationId="{7040A14C-0E2D-F155-86D4-DCE2CAFA0C0F}"/>
          </ac:picMkLst>
        </pc:picChg>
      </pc:sldChg>
      <pc:sldChg chg="modSp mod">
        <pc:chgData name="Vadhel, Amit" userId="52ea11ca-096b-46cb-bb06-dfc3371dcabe" providerId="ADAL" clId="{0CF0F694-B768-4F73-9AC9-101487C5CB69}" dt="2024-11-22T15:41:16.278" v="51"/>
        <pc:sldMkLst>
          <pc:docMk/>
          <pc:sldMk cId="1347466934" sldId="308"/>
        </pc:sldMkLst>
        <pc:spChg chg="mod">
          <ac:chgData name="Vadhel, Amit" userId="52ea11ca-096b-46cb-bb06-dfc3371dcabe" providerId="ADAL" clId="{0CF0F694-B768-4F73-9AC9-101487C5CB69}" dt="2024-11-22T15:41:16.278" v="51"/>
          <ac:spMkLst>
            <pc:docMk/>
            <pc:sldMk cId="1347466934" sldId="308"/>
            <ac:spMk id="3" creationId="{90284F81-E55C-4910-6DF1-B24877A432F0}"/>
          </ac:spMkLst>
        </pc:spChg>
      </pc:sldChg>
      <pc:sldChg chg="del">
        <pc:chgData name="Vadhel, Amit" userId="52ea11ca-096b-46cb-bb06-dfc3371dcabe" providerId="ADAL" clId="{0CF0F694-B768-4F73-9AC9-101487C5CB69}" dt="2024-11-22T16:14:42.981" v="424" actId="47"/>
        <pc:sldMkLst>
          <pc:docMk/>
          <pc:sldMk cId="4240422640" sldId="310"/>
        </pc:sldMkLst>
      </pc:sldChg>
      <pc:sldChg chg="addSp delSp modSp add mod">
        <pc:chgData name="Vadhel, Amit" userId="52ea11ca-096b-46cb-bb06-dfc3371dcabe" providerId="ADAL" clId="{0CF0F694-B768-4F73-9AC9-101487C5CB69}" dt="2024-11-22T16:22:32.198" v="889" actId="1076"/>
        <pc:sldMkLst>
          <pc:docMk/>
          <pc:sldMk cId="1540362093" sldId="311"/>
        </pc:sldMkLst>
        <pc:spChg chg="mod">
          <ac:chgData name="Vadhel, Amit" userId="52ea11ca-096b-46cb-bb06-dfc3371dcabe" providerId="ADAL" clId="{0CF0F694-B768-4F73-9AC9-101487C5CB69}" dt="2024-11-22T16:07:09.871" v="260" actId="20577"/>
          <ac:spMkLst>
            <pc:docMk/>
            <pc:sldMk cId="1540362093" sldId="311"/>
            <ac:spMk id="2" creationId="{E7267129-D582-495A-8F4B-6B9075899DD6}"/>
          </ac:spMkLst>
        </pc:spChg>
        <pc:spChg chg="mod">
          <ac:chgData name="Vadhel, Amit" userId="52ea11ca-096b-46cb-bb06-dfc3371dcabe" providerId="ADAL" clId="{0CF0F694-B768-4F73-9AC9-101487C5CB69}" dt="2024-11-22T16:14:26.568" v="423" actId="20577"/>
          <ac:spMkLst>
            <pc:docMk/>
            <pc:sldMk cId="1540362093" sldId="311"/>
            <ac:spMk id="7" creationId="{5E5A9E23-2B0E-6576-1CB4-C9FAEF5411A0}"/>
          </ac:spMkLst>
        </pc:spChg>
        <pc:picChg chg="del">
          <ac:chgData name="Vadhel, Amit" userId="52ea11ca-096b-46cb-bb06-dfc3371dcabe" providerId="ADAL" clId="{0CF0F694-B768-4F73-9AC9-101487C5CB69}" dt="2024-11-22T16:07:11.747" v="261" actId="478"/>
          <ac:picMkLst>
            <pc:docMk/>
            <pc:sldMk cId="1540362093" sldId="311"/>
            <ac:picMk id="2050" creationId="{B566066B-2F96-A9BE-897A-8DC859EB6727}"/>
          </ac:picMkLst>
        </pc:picChg>
        <pc:picChg chg="del">
          <ac:chgData name="Vadhel, Amit" userId="52ea11ca-096b-46cb-bb06-dfc3371dcabe" providerId="ADAL" clId="{0CF0F694-B768-4F73-9AC9-101487C5CB69}" dt="2024-11-22T16:07:13.432" v="262" actId="478"/>
          <ac:picMkLst>
            <pc:docMk/>
            <pc:sldMk cId="1540362093" sldId="311"/>
            <ac:picMk id="2052" creationId="{0430D6E0-3F64-1503-A7DA-CD8B40446986}"/>
          </ac:picMkLst>
        </pc:picChg>
        <pc:picChg chg="add mod">
          <ac:chgData name="Vadhel, Amit" userId="52ea11ca-096b-46cb-bb06-dfc3371dcabe" providerId="ADAL" clId="{0CF0F694-B768-4F73-9AC9-101487C5CB69}" dt="2024-11-22T16:13:50.172" v="400" actId="1076"/>
          <ac:picMkLst>
            <pc:docMk/>
            <pc:sldMk cId="1540362093" sldId="311"/>
            <ac:picMk id="3074" creationId="{C00FBDEA-4279-541B-14D0-EA2A0B182AB3}"/>
          </ac:picMkLst>
        </pc:picChg>
        <pc:picChg chg="add mod">
          <ac:chgData name="Vadhel, Amit" userId="52ea11ca-096b-46cb-bb06-dfc3371dcabe" providerId="ADAL" clId="{0CF0F694-B768-4F73-9AC9-101487C5CB69}" dt="2024-11-22T16:22:32.198" v="889" actId="1076"/>
          <ac:picMkLst>
            <pc:docMk/>
            <pc:sldMk cId="1540362093" sldId="311"/>
            <ac:picMk id="3076" creationId="{29B6183C-0F37-C85C-CE97-053B1A9616E4}"/>
          </ac:picMkLst>
        </pc:picChg>
      </pc:sldChg>
      <pc:sldChg chg="add">
        <pc:chgData name="Vadhel, Amit" userId="52ea11ca-096b-46cb-bb06-dfc3371dcabe" providerId="ADAL" clId="{0CF0F694-B768-4F73-9AC9-101487C5CB69}" dt="2024-11-22T16:30:21.755" v="979" actId="2890"/>
        <pc:sldMkLst>
          <pc:docMk/>
          <pc:sldMk cId="3311599598" sldId="312"/>
        </pc:sldMkLst>
      </pc:sldChg>
      <pc:sldChg chg="modSp add mod">
        <pc:chgData name="Vadhel, Amit" userId="52ea11ca-096b-46cb-bb06-dfc3371dcabe" providerId="ADAL" clId="{0CF0F694-B768-4F73-9AC9-101487C5CB69}" dt="2024-11-22T16:58:55.824" v="1046" actId="20577"/>
        <pc:sldMkLst>
          <pc:docMk/>
          <pc:sldMk cId="1348236698" sldId="313"/>
        </pc:sldMkLst>
        <pc:spChg chg="mod">
          <ac:chgData name="Vadhel, Amit" userId="52ea11ca-096b-46cb-bb06-dfc3371dcabe" providerId="ADAL" clId="{0CF0F694-B768-4F73-9AC9-101487C5CB69}" dt="2024-11-22T16:58:55.824" v="1046" actId="20577"/>
          <ac:spMkLst>
            <pc:docMk/>
            <pc:sldMk cId="1348236698" sldId="313"/>
            <ac:spMk id="2" creationId="{AEA5083B-CC27-4F1C-AD03-E3DBEC1C9E78}"/>
          </ac:spMkLst>
        </pc:spChg>
        <pc:spChg chg="mod">
          <ac:chgData name="Vadhel, Amit" userId="52ea11ca-096b-46cb-bb06-dfc3371dcabe" providerId="ADAL" clId="{0CF0F694-B768-4F73-9AC9-101487C5CB69}" dt="2024-11-22T16:58:44.278" v="1045" actId="20577"/>
          <ac:spMkLst>
            <pc:docMk/>
            <pc:sldMk cId="1348236698" sldId="313"/>
            <ac:spMk id="3" creationId="{2585D9F0-4F68-B63F-5885-060719D7EE2B}"/>
          </ac:spMkLst>
        </pc:spChg>
        <pc:spChg chg="mod">
          <ac:chgData name="Vadhel, Amit" userId="52ea11ca-096b-46cb-bb06-dfc3371dcabe" providerId="ADAL" clId="{0CF0F694-B768-4F73-9AC9-101487C5CB69}" dt="2024-11-22T16:40:34.598" v="1044" actId="6549"/>
          <ac:spMkLst>
            <pc:docMk/>
            <pc:sldMk cId="1348236698" sldId="313"/>
            <ac:spMk id="4" creationId="{125E40B9-054F-4D79-BD17-68E71C740D01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0_F1064CF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0_F1064CF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i="1" noProof="0"/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"£"#,##0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£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noProof="0"/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GB" sz="1197" b="0" i="1" u="none" strike="noStrike" kern="1200" baseline="0" noProof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"£"#,##0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i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5FAA28-D333-4D57-AF0E-BDF53B4498B2}" type="datetime1">
              <a:rPr lang="en-GB" smtClean="0"/>
              <a:t>22/11/2024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03277C-3F5C-4673-8D79-1738A329ED93}" type="datetime1">
              <a:rPr lang="en-GB" noProof="0" smtClean="0"/>
              <a:t>22/11/2024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/>
              <a:t>1. Increase in physical activity, lifestyle – Weight reduction medications which will not have any side effects along with offers to join Gyms</a:t>
            </a:r>
          </a:p>
          <a:p>
            <a:pPr rtl="0"/>
            <a:r>
              <a:rPr lang="en-GB"/>
              <a:t>2. Mindfulness and  Stress level control – Anti-anxiety treatment (medications + therapy)</a:t>
            </a:r>
          </a:p>
          <a:p>
            <a:pPr rtl="0"/>
            <a:r>
              <a:rPr lang="en-GB"/>
              <a:t>3. Appetite suppressants to reduce alcohol consumption along with offers from grocery stores</a:t>
            </a:r>
          </a:p>
          <a:p>
            <a:pPr rtl="0"/>
            <a:r>
              <a:rPr lang="en-GB"/>
              <a:t>4. Anti –ageing products to help you look great and be confident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97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660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057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913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945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64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432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167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22.11.2024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Talking about experience, we have a large data analytics practice at Accenture but we had a team of 3 people primarily focusing on this task. Andrew Fleming is our Chief Technical Architect and his expertise really helped to guide the team to produce high quality analysis.</a:t>
            </a:r>
          </a:p>
          <a:p>
            <a:pPr lvl="0"/>
            <a:endParaRPr lang="en-US"/>
          </a:p>
          <a:p>
            <a:pPr lvl="0"/>
            <a:r>
              <a:rPr lang="en-US"/>
              <a:t>Marcus </a:t>
            </a:r>
            <a:r>
              <a:rPr lang="en-US" err="1"/>
              <a:t>Rompton</a:t>
            </a:r>
            <a:r>
              <a:rPr lang="en-US"/>
              <a:t>, a senior data expert has worked with the worlds biggest clients on solving their data problems and was heavily involved in the data engineering side of this project.</a:t>
            </a:r>
          </a:p>
          <a:p>
            <a:pPr lvl="0"/>
            <a:endParaRPr lang="en-US"/>
          </a:p>
          <a:p>
            <a:pPr lvl="0"/>
            <a:r>
              <a:rPr lang="en-US"/>
              <a:t>And finally myself, Shaikh Minhaj, who was solely responsible for taking leadership guidance and delivering high quality insights from the raw datasets and turning these into business decisions.</a:t>
            </a:r>
          </a:p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24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22.11.2024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Talking about experience, we have a large data analytics practice at Accenture but we had a team of 3 people primarily focusing on this task. Andrew Fleming is our Chief Technical Architect and his expertise really helped to guide the team to produce high quality analysis.</a:t>
            </a:r>
          </a:p>
          <a:p>
            <a:pPr lvl="0"/>
            <a:endParaRPr lang="en-US"/>
          </a:p>
          <a:p>
            <a:pPr lvl="0"/>
            <a:r>
              <a:rPr lang="en-US"/>
              <a:t>Marcus </a:t>
            </a:r>
            <a:r>
              <a:rPr lang="en-US" err="1"/>
              <a:t>Rompton</a:t>
            </a:r>
            <a:r>
              <a:rPr lang="en-US"/>
              <a:t>, a senior data expert has worked with the worlds biggest clients on solving their data problems and was heavily involved in the data engineering side of this project.</a:t>
            </a:r>
          </a:p>
          <a:p>
            <a:pPr lvl="0"/>
            <a:endParaRPr lang="en-US"/>
          </a:p>
          <a:p>
            <a:pPr lvl="0"/>
            <a:r>
              <a:rPr lang="en-US"/>
              <a:t>And finally myself, Shaikh Minhaj, who was solely responsible for taking leadership guidance and delivering high quality insights from the raw datasets and turning these into business decisions.</a:t>
            </a:r>
          </a:p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951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22.11.2024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Talking about experience, we have a large data analytics practice at Accenture but we had a team of 3 people primarily focusing on this task. Andrew Fleming is our Chief Technical Architect and his expertise really helped to guide the team to produce high quality analysis.</a:t>
            </a:r>
          </a:p>
          <a:p>
            <a:pPr lvl="0"/>
            <a:endParaRPr lang="en-US"/>
          </a:p>
          <a:p>
            <a:pPr lvl="0"/>
            <a:r>
              <a:rPr lang="en-US"/>
              <a:t>Marcus </a:t>
            </a:r>
            <a:r>
              <a:rPr lang="en-US" err="1"/>
              <a:t>Rompton</a:t>
            </a:r>
            <a:r>
              <a:rPr lang="en-US"/>
              <a:t>, a senior data expert has worked with the worlds biggest clients on solving their data problems and was heavily involved in the data engineering side of this project.</a:t>
            </a:r>
          </a:p>
          <a:p>
            <a:pPr lvl="0"/>
            <a:endParaRPr lang="en-US"/>
          </a:p>
          <a:p>
            <a:pPr lvl="0"/>
            <a:r>
              <a:rPr lang="en-US"/>
              <a:t>And finally myself, Shaikh Minhaj, who was solely responsible for taking leadership guidance and delivering high quality insights from the raw datasets and turning these into business decisions.</a:t>
            </a:r>
          </a:p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7465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878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673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302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183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233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/>
              <a:t>1. Increase in physical activity, lifestyle – Weight reduction medications which will not have any side effects along with offers to join Gyms</a:t>
            </a:r>
          </a:p>
          <a:p>
            <a:pPr rtl="0"/>
            <a:r>
              <a:rPr lang="en-GB"/>
              <a:t>2. Mindfulness and  Stress level control – Anti-anxiety treatment (medications + therapy)</a:t>
            </a:r>
          </a:p>
          <a:p>
            <a:pPr rtl="0"/>
            <a:r>
              <a:rPr lang="en-GB"/>
              <a:t>3. Appetite suppressants to reduce alcohol consumption along with offers from grocery stores</a:t>
            </a:r>
          </a:p>
          <a:p>
            <a:pPr rtl="0"/>
            <a:r>
              <a:rPr lang="en-GB"/>
              <a:t>4. Anti –ageing products to help you look great and be confident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27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82834" y="6426351"/>
            <a:ext cx="1662546" cy="22512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ACCENTURE</a:t>
            </a:r>
            <a:endParaRPr lang="en-GB" sz="1600" b="1" spc="-100" noProof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n-gb/article/edit-a-presentation-ff353d37-742a-4aa8-8bdd-6b1f488127a2?omkt=en-G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Relationship Id="rId6" Type="http://schemas.openxmlformats.org/officeDocument/2006/relationships/image" Target="../media/image2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Relationship Id="rId6" Type="http://schemas.openxmlformats.org/officeDocument/2006/relationships/image" Target="../media/image4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vials in lab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292" r="28009"/>
          <a:stretch/>
        </p:blipFill>
        <p:spPr>
          <a:xfrm>
            <a:off x="9704717" y="0"/>
            <a:ext cx="2487283" cy="68580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4054415" y="3941638"/>
            <a:ext cx="3030825" cy="265773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2800" b="1" spc="-10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Datathon</a:t>
            </a:r>
            <a:r>
              <a:rPr lang="en-GB" sz="28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TEAM  3</a:t>
            </a:r>
            <a:endParaRPr lang="en-GB" sz="2800" b="1" spc="-1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Accenture Data &amp; AI  </a:t>
            </a:r>
            <a:r>
              <a:rPr lang="en-GB" err="1"/>
              <a:t>DAtathon</a:t>
            </a:r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/>
              <a:t>Diabetes Product Research &amp; Development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Features affecting DIABETES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/>
          <a:p>
            <a:pPr rtl="0"/>
            <a:r>
              <a:rPr lang="en-GB"/>
              <a:t>Age, Weight, BMI, Alcohol Consumption, Stress Level, Physical Activity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B20735-B850-01E9-EFC7-EA786C96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7" y="1636972"/>
            <a:ext cx="2193558" cy="214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2EA72B-ADD3-AB09-E136-8D42CC7B6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219" y="1661177"/>
            <a:ext cx="2948781" cy="214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E8F154-54F3-8366-D33B-F4EC8DF16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1636973"/>
            <a:ext cx="2735892" cy="216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6655E39-B188-561D-F2C7-D713B722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7" y="4047654"/>
            <a:ext cx="2338070" cy="190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475F78F-B40A-DCE9-FA24-59EE348B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219" y="4096064"/>
            <a:ext cx="2282661" cy="203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7AB9E6F-2BD7-D0FD-8FD0-76836C958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232" y="3963688"/>
            <a:ext cx="3747363" cy="251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</p:spPr>
        <p:txBody>
          <a:bodyPr rtlCol="0" anchor="ctr">
            <a:normAutofit/>
          </a:bodyPr>
          <a:lstStyle/>
          <a:p>
            <a:pPr rtl="0"/>
            <a:r>
              <a:rPr lang="en-GB" sz="3000"/>
              <a:t>Special Cases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n-GB" smtClean="0"/>
              <a:pPr rtl="0">
                <a:spcAft>
                  <a:spcPts val="600"/>
                </a:spcAft>
              </a:pPr>
              <a:t>11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5A9E23-2B0E-6576-1CB4-C9FAEF541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/>
              <a:t>Correlation between Gender and Diabetes does not take into consideration key factors (types, lifespan)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66066B-2F96-A9BE-897A-8DC859EB6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1854679"/>
            <a:ext cx="2775546" cy="35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430D6E0-3F64-1503-A7DA-CD8B40446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29" y="1854679"/>
            <a:ext cx="3401503" cy="253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5D89D4-3BA4-44AC-D029-6E0C98509CBD}"/>
              </a:ext>
            </a:extLst>
          </p:cNvPr>
          <p:cNvCxnSpPr>
            <a:cxnSpLocks/>
          </p:cNvCxnSpPr>
          <p:nvPr/>
        </p:nvCxnSpPr>
        <p:spPr>
          <a:xfrm>
            <a:off x="289489" y="3314191"/>
            <a:ext cx="3130861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868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</p:spPr>
        <p:txBody>
          <a:bodyPr rtlCol="0" anchor="ctr">
            <a:normAutofit/>
          </a:bodyPr>
          <a:lstStyle/>
          <a:p>
            <a:pPr rtl="0"/>
            <a:r>
              <a:rPr lang="en-GB" sz="3000"/>
              <a:t>Features not affecting Diabetes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n-GB" smtClean="0"/>
              <a:pPr rtl="0">
                <a:spcAft>
                  <a:spcPts val="600"/>
                </a:spcAft>
              </a:pPr>
              <a:t>12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5A9E23-2B0E-6576-1CB4-C9FAEF541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/>
              <a:t>Diet Type, Hypertension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0FBDEA-4279-541B-14D0-EA2A0B182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5" y="1677344"/>
            <a:ext cx="2896606" cy="474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9B6183C-0F37-C85C-CE97-053B1A961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41" y="2083831"/>
            <a:ext cx="5547856" cy="376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36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pPr rtl="0"/>
            <a:r>
              <a:rPr lang="en-GB" sz="5400"/>
              <a:t>RECOMMENDATIONS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33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Recommendations &amp; next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250" y="1512000"/>
            <a:ext cx="9131100" cy="4028891"/>
          </a:xfrm>
          <a:ln w="12700">
            <a:solidFill>
              <a:srgbClr val="7030A0"/>
            </a:solidFill>
            <a:prstDash val="dash"/>
          </a:ln>
        </p:spPr>
        <p:txBody>
          <a:bodyPr rtlCol="0"/>
          <a:lstStyle/>
          <a:p>
            <a:pPr marL="0" indent="0">
              <a:buNone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232C64"/>
                </a:solidFill>
                <a:effectLst/>
                <a:uLnTx/>
                <a:uFillTx/>
                <a:latin typeface="Calibri" panose="020F0502020204030204"/>
                <a:ea typeface="Roboto" panose="02000000000000000000" pitchFamily="2" charset="0"/>
                <a:cs typeface="+mn-cs"/>
              </a:rPr>
              <a:t>Connecting the get better, live well, look great value propositions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232C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buNone/>
            </a:pPr>
            <a:endParaRPr lang="en-GB" sz="1400">
              <a:latin typeface="Aptos Display" panose="020B0004020202020204" pitchFamily="34" charset="0"/>
            </a:endParaRPr>
          </a:p>
          <a:p>
            <a:r>
              <a:rPr lang="en-GB" sz="1400">
                <a:latin typeface="Aptos Display" panose="020B0004020202020204" pitchFamily="34" charset="0"/>
              </a:rPr>
              <a:t>Drug delivery – insulin pumps</a:t>
            </a:r>
          </a:p>
          <a:p>
            <a:r>
              <a:rPr lang="en-GB" sz="1400">
                <a:latin typeface="Aptos Display" panose="020B0004020202020204" pitchFamily="34" charset="0"/>
              </a:rPr>
              <a:t>For physically active diabetics</a:t>
            </a:r>
          </a:p>
          <a:p>
            <a:r>
              <a:rPr lang="en-GB" sz="1400">
                <a:latin typeface="Aptos Display" panose="020B0004020202020204" pitchFamily="34" charset="0"/>
              </a:rPr>
              <a:t>Preventative consumer tech – CGM for those with family history</a:t>
            </a:r>
          </a:p>
          <a:p>
            <a:r>
              <a:rPr lang="en-GB" sz="1400">
                <a:latin typeface="Aptos Display" panose="020B0004020202020204" pitchFamily="34" charset="0"/>
              </a:rPr>
              <a:t>Personal E-health / consumer health tech</a:t>
            </a:r>
          </a:p>
          <a:p>
            <a:endParaRPr lang="en-GB" sz="1400">
              <a:latin typeface="Aptos Display" panose="020B0004020202020204" pitchFamily="34" charset="0"/>
            </a:endParaRPr>
          </a:p>
          <a:p>
            <a:r>
              <a:rPr lang="en-GB" sz="1400">
                <a:latin typeface="Aptos Display" panose="020B0004020202020204" pitchFamily="34" charset="0"/>
              </a:rPr>
              <a:t>Drug Discovery</a:t>
            </a:r>
          </a:p>
          <a:p>
            <a:r>
              <a:rPr lang="en-GB" sz="1400">
                <a:latin typeface="Aptos Display" panose="020B0004020202020204" pitchFamily="34" charset="0"/>
              </a:rPr>
              <a:t>Reducing alcohol consumption – alternatives (GLP-1 agonist)</a:t>
            </a:r>
          </a:p>
          <a:p>
            <a:r>
              <a:rPr lang="en-GB" sz="1400">
                <a:latin typeface="Aptos Display" panose="020B0004020202020204" pitchFamily="34" charset="0"/>
              </a:rPr>
              <a:t>Synergistic drugs</a:t>
            </a:r>
          </a:p>
          <a:p>
            <a:r>
              <a:rPr lang="en-GB" sz="1400">
                <a:latin typeface="Aptos Display" panose="020B0004020202020204" pitchFamily="34" charset="0"/>
              </a:rPr>
              <a:t>Improving drug efficacy</a:t>
            </a:r>
          </a:p>
          <a:p>
            <a:r>
              <a:rPr lang="en-GB" sz="1400">
                <a:latin typeface="Aptos Display" panose="020B0004020202020204" pitchFamily="34" charset="0"/>
              </a:rPr>
              <a:t>Vegan drugs like Metformin</a:t>
            </a:r>
          </a:p>
          <a:p>
            <a:endParaRPr lang="en-GB" sz="1400">
              <a:latin typeface="Aptos Display" panose="020B0004020202020204" pitchFamily="34" charset="0"/>
            </a:endParaRPr>
          </a:p>
          <a:p>
            <a:r>
              <a:rPr lang="en-GB" sz="1400">
                <a:latin typeface="Aptos Display" panose="020B0004020202020204" pitchFamily="34" charset="0"/>
              </a:rPr>
              <a:t>Managing and Monitoring diabetes in children.</a:t>
            </a:r>
          </a:p>
          <a:p>
            <a:r>
              <a:rPr lang="en-GB" sz="1400">
                <a:latin typeface="Aptos Display" panose="020B0004020202020204" pitchFamily="34" charset="0"/>
              </a:rPr>
              <a:t>Marketing: Consider the social media usage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585D9F0-4F68-B63F-5885-060719D7EE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9198116" cy="360000"/>
          </a:xfrm>
        </p:spPr>
        <p:txBody>
          <a:bodyPr/>
          <a:lstStyle/>
          <a:p>
            <a:r>
              <a:rPr lang="en-GB"/>
              <a:t>Purpose is to provide opportunities to generate revenue streams for the pharma company</a:t>
            </a:r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GB" sz="3200" b="1"/>
              <a:t>A Healthier, Happier You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250" y="1512000"/>
            <a:ext cx="9131100" cy="4338000"/>
          </a:xfrm>
          <a:ln w="12700">
            <a:solidFill>
              <a:srgbClr val="7030A0"/>
            </a:solidFill>
            <a:prstDash val="dash"/>
          </a:ln>
        </p:spPr>
        <p:txBody>
          <a:bodyPr rtlCol="0"/>
          <a:lstStyle/>
          <a:p>
            <a:pPr marL="0" indent="0">
              <a:buNone/>
            </a:pPr>
            <a:r>
              <a:rPr lang="en-GB" sz="1000" b="1"/>
              <a:t>The Vision:</a:t>
            </a:r>
            <a:endParaRPr lang="en-GB" sz="1000"/>
          </a:p>
          <a:p>
            <a:r>
              <a:rPr lang="en-GB" sz="1000"/>
              <a:t>A world where people not only manage their health conditions but actively improve their overall well-being.</a:t>
            </a:r>
          </a:p>
          <a:p>
            <a:pPr marL="0" indent="0">
              <a:buNone/>
            </a:pPr>
            <a:r>
              <a:rPr lang="en-GB" sz="1000" b="1"/>
              <a:t>The Solution:</a:t>
            </a:r>
            <a:endParaRPr lang="en-GB" sz="1000"/>
          </a:p>
          <a:p>
            <a:r>
              <a:rPr lang="en-GB" sz="1000"/>
              <a:t>Our pharmaceutical company is committed to providing innovative solutions that empower individuals to live their best lives. By connecting the dots between physical health, mental health, and appearance, we offer a holistic approach to wellness.</a:t>
            </a:r>
          </a:p>
          <a:p>
            <a:pPr marL="0" indent="0">
              <a:buNone/>
            </a:pPr>
            <a:r>
              <a:rPr lang="en-GB" sz="1000" b="1"/>
              <a:t>Benefits:</a:t>
            </a:r>
            <a:endParaRPr lang="en-GB" sz="1000"/>
          </a:p>
          <a:p>
            <a:pPr>
              <a:buFont typeface="Arial" panose="020B0604020202020204" pitchFamily="34" charset="0"/>
              <a:buChar char="•"/>
            </a:pPr>
            <a:r>
              <a:rPr lang="en-GB" sz="1000" b="1"/>
              <a:t>Improved Physical Health:</a:t>
            </a:r>
            <a:r>
              <a:rPr lang="en-GB" sz="100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000" b="1"/>
              <a:t>Weight Management:</a:t>
            </a:r>
            <a:r>
              <a:rPr lang="en-GB" sz="1000"/>
              <a:t> Our weight loss medications, combined with partnerships with fitness </a:t>
            </a:r>
            <a:r>
              <a:rPr lang="en-GB" sz="1000" err="1"/>
              <a:t>centers</a:t>
            </a:r>
            <a:r>
              <a:rPr lang="en-GB" sz="1000"/>
              <a:t>, help individuals achieve and maintain a healthy weight.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000" b="1"/>
              <a:t>Enhanced Mental Health:</a:t>
            </a:r>
            <a:r>
              <a:rPr lang="en-GB" sz="100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000" b="1"/>
              <a:t>Stress Reduction:</a:t>
            </a:r>
            <a:r>
              <a:rPr lang="en-GB" sz="1000"/>
              <a:t> Our anti-anxiety treatments, coupled with therapeutic support, provide relief from stress and anxiety, promoting mental clarity and emotional well-being.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000" b="1"/>
              <a:t>Reduced Substance Use:</a:t>
            </a:r>
            <a:r>
              <a:rPr lang="en-GB" sz="100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000" b="1"/>
              <a:t>Alcohol Consumption:</a:t>
            </a:r>
            <a:r>
              <a:rPr lang="en-GB" sz="1000"/>
              <a:t> Our appetite suppressants can help curb alcohol cravings, leading to healthier lifestyle choices.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000" b="1"/>
              <a:t>Boosted Self-Confidence:</a:t>
            </a:r>
            <a:r>
              <a:rPr lang="en-GB" sz="100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000" b="1"/>
              <a:t>Anti-Aging Solutions:</a:t>
            </a:r>
            <a:r>
              <a:rPr lang="en-GB" sz="1000"/>
              <a:t> Our anti-aging products help individuals look and feel their best, boosting self-esteem and confidence.</a:t>
            </a:r>
          </a:p>
          <a:p>
            <a:pPr marL="0" indent="0">
              <a:buNone/>
            </a:pPr>
            <a:r>
              <a:rPr lang="en-GB" sz="1000" b="1"/>
              <a:t>The Future:</a:t>
            </a:r>
            <a:endParaRPr lang="en-GB" sz="1000"/>
          </a:p>
          <a:p>
            <a:r>
              <a:rPr lang="en-GB" sz="1000"/>
              <a:t>By offering a comprehensive range of products and services, our company is poised to become a leader in holistic healthcare. We are dedicated to helping people live healthier, happier, and more fulfilling lives.</a:t>
            </a:r>
          </a:p>
          <a:p>
            <a:endParaRPr lang="en-GB" sz="1000">
              <a:latin typeface="Aptos Display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15</a:t>
            </a:fld>
            <a:endParaRPr lang="en-GB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585D9F0-4F68-B63F-5885-060719D7EE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9198116" cy="360000"/>
          </a:xfrm>
        </p:spPr>
        <p:txBody>
          <a:bodyPr/>
          <a:lstStyle/>
          <a:p>
            <a:r>
              <a:rPr lang="en-GB"/>
              <a:t>Purpose is to provide opportunities to generate revenue streams</a:t>
            </a:r>
          </a:p>
        </p:txBody>
      </p:sp>
    </p:spTree>
    <p:extLst>
      <p:ext uri="{BB962C8B-B14F-4D97-AF65-F5344CB8AC3E}">
        <p14:creationId xmlns:p14="http://schemas.microsoft.com/office/powerpoint/2010/main" val="1348236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Research opportunities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2828" y="1462177"/>
            <a:ext cx="3736800" cy="3933645"/>
          </a:xfrm>
          <a:ln w="12700">
            <a:solidFill>
              <a:srgbClr val="7030A0"/>
            </a:solidFill>
            <a:prstDash val="dash"/>
          </a:ln>
        </p:spPr>
        <p:txBody>
          <a:bodyPr rtlCol="0"/>
          <a:lstStyle/>
          <a:p>
            <a:pPr marL="0" indent="0" rtl="0">
              <a:buNone/>
            </a:pPr>
            <a:r>
              <a:rPr lang="en-GB" sz="3200">
                <a:latin typeface="Aptos Display" panose="020B0004020202020204" pitchFamily="34" charset="0"/>
              </a:rPr>
              <a:t>Type 1 v Type 2 Diabetes</a:t>
            </a:r>
          </a:p>
          <a:p>
            <a:pPr rtl="0"/>
            <a:r>
              <a:rPr lang="en-GB" sz="2000">
                <a:latin typeface="Aptos Display" panose="020B0004020202020204" pitchFamily="34" charset="0"/>
              </a:rPr>
              <a:t>What are the different needs between Type1 vs Type2 patients?</a:t>
            </a:r>
          </a:p>
          <a:p>
            <a:pPr rtl="0"/>
            <a:r>
              <a:rPr lang="en-GB" sz="2000">
                <a:latin typeface="Aptos Display" panose="020B0004020202020204" pitchFamily="34" charset="0"/>
              </a:rPr>
              <a:t>What are the different ways patients take our drugs?</a:t>
            </a:r>
          </a:p>
          <a:p>
            <a:pPr rtl="0"/>
            <a:r>
              <a:rPr lang="en-GB" sz="2000">
                <a:latin typeface="Aptos Display" panose="020B0004020202020204" pitchFamily="34" charset="0"/>
              </a:rPr>
              <a:t>How is the disease prevalence changing between types over time?</a:t>
            </a:r>
          </a:p>
          <a:p>
            <a:pPr rtl="0"/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16</a:t>
            </a:fld>
            <a:endParaRPr lang="en-GB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9C88B30-B5EB-B6F6-4042-99809717F9E6}"/>
              </a:ext>
            </a:extLst>
          </p:cNvPr>
          <p:cNvSpPr txBox="1">
            <a:spLocks/>
          </p:cNvSpPr>
          <p:nvPr/>
        </p:nvSpPr>
        <p:spPr>
          <a:xfrm>
            <a:off x="4178517" y="1462176"/>
            <a:ext cx="3736800" cy="2051045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  <a:prstDash val="dash"/>
          </a:ln>
        </p:spPr>
        <p:txBody>
          <a:bodyPr vert="horz" lIns="180000" tIns="180000" rIns="180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800">
                <a:latin typeface="Aptos Display" panose="020B0004020202020204" pitchFamily="34" charset="0"/>
              </a:rPr>
              <a:t>Other drug markets</a:t>
            </a:r>
          </a:p>
          <a:p>
            <a:r>
              <a:rPr lang="en-GB" sz="2000">
                <a:latin typeface="Aptos Display" panose="020B0004020202020204" pitchFamily="34" charset="0"/>
              </a:rPr>
              <a:t>Weight-loss drugs (tackling off-label prescription) - GLP-1 agonist</a:t>
            </a:r>
          </a:p>
          <a:p>
            <a:r>
              <a:rPr lang="en-GB" sz="2000">
                <a:latin typeface="Aptos Display" panose="020B0004020202020204" pitchFamily="34" charset="0"/>
              </a:rPr>
              <a:t>Hypertension drugs</a:t>
            </a:r>
          </a:p>
          <a:p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62E8C34-0703-979E-7B08-2EECFFDB6B30}"/>
              </a:ext>
            </a:extLst>
          </p:cNvPr>
          <p:cNvSpPr txBox="1">
            <a:spLocks/>
          </p:cNvSpPr>
          <p:nvPr/>
        </p:nvSpPr>
        <p:spPr>
          <a:xfrm>
            <a:off x="7984206" y="1462176"/>
            <a:ext cx="3736800" cy="3933645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  <a:prstDash val="dash"/>
          </a:ln>
        </p:spPr>
        <p:txBody>
          <a:bodyPr vert="horz" lIns="180000" tIns="180000" rIns="180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200">
                <a:latin typeface="Aptos Display" panose="020B0004020202020204" pitchFamily="34" charset="0"/>
              </a:rPr>
              <a:t>Social media marketing channels</a:t>
            </a:r>
          </a:p>
          <a:p>
            <a:r>
              <a:rPr lang="en-GB" sz="2000">
                <a:latin typeface="Aptos Display" panose="020B0004020202020204" pitchFamily="34" charset="0"/>
              </a:rPr>
              <a:t>How do diabetics use social media for managing the disease?</a:t>
            </a:r>
          </a:p>
          <a:p>
            <a:r>
              <a:rPr lang="en-GB" sz="2000">
                <a:latin typeface="Aptos Display" panose="020B0004020202020204" pitchFamily="34" charset="0"/>
              </a:rPr>
              <a:t>What social media platforms are being used by patients?</a:t>
            </a:r>
          </a:p>
          <a:p>
            <a:r>
              <a:rPr lang="en-GB" sz="2000">
                <a:latin typeface="Aptos Display" panose="020B0004020202020204" pitchFamily="34" charset="0"/>
              </a:rPr>
              <a:t>What age groups use social media the most?</a:t>
            </a:r>
          </a:p>
          <a:p>
            <a:endParaRPr lang="en-GB">
              <a:latin typeface="Aptos Display" panose="020B0004020202020204" pitchFamily="34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DC2C0F2-6AB7-69C5-2C8D-20B4367B1BEE}"/>
              </a:ext>
            </a:extLst>
          </p:cNvPr>
          <p:cNvSpPr txBox="1">
            <a:spLocks/>
          </p:cNvSpPr>
          <p:nvPr/>
        </p:nvSpPr>
        <p:spPr>
          <a:xfrm>
            <a:off x="4178517" y="3590223"/>
            <a:ext cx="3736800" cy="1805598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  <a:prstDash val="dash"/>
          </a:ln>
        </p:spPr>
        <p:txBody>
          <a:bodyPr vert="horz" lIns="180000" tIns="180000" rIns="180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800">
                <a:latin typeface="Aptos Display" panose="020B0004020202020204" pitchFamily="34" charset="0"/>
              </a:rPr>
              <a:t>Additional Parameters</a:t>
            </a:r>
          </a:p>
          <a:p>
            <a:r>
              <a:rPr lang="en-GB" sz="2000">
                <a:latin typeface="Aptos Display" panose="020B0004020202020204" pitchFamily="34" charset="0"/>
              </a:rPr>
              <a:t>Historical Data (societal and preferential changes)</a:t>
            </a:r>
          </a:p>
          <a:p>
            <a:r>
              <a:rPr lang="en-GB" sz="2000">
                <a:latin typeface="Aptos Display" panose="020B0004020202020204" pitchFamily="34" charset="0"/>
              </a:rPr>
              <a:t>Geographical data (markets)</a:t>
            </a:r>
          </a:p>
          <a:p>
            <a:endParaRPr lang="en-GB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218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 rtlCol="0"/>
          <a:lstStyle/>
          <a:p>
            <a:pPr rtl="0"/>
            <a:r>
              <a:rPr lang="en-GB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 rtlCol="0"/>
          <a:lstStyle/>
          <a:p>
            <a:pPr rtl="0"/>
            <a:r>
              <a:rPr lang="en-GB"/>
              <a:t>Lorem ipsum dolor sit amet, consectetur adipiscing elit. Etiam aliquet eu mi quis lacinia. Ut fermentum a magna ut.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 rtlCol="0"/>
          <a:lstStyle/>
          <a:p>
            <a:pPr marL="0" indent="0" rtl="0">
              <a:buNone/>
            </a:pPr>
            <a:r>
              <a:rPr lang="en-GB" sz="2800"/>
              <a:t>Lorem ipsum dolor sit amet, consectetur adipiscing elit. </a:t>
            </a:r>
          </a:p>
          <a:p>
            <a:pPr rtl="0"/>
            <a:r>
              <a:rPr lang="en-GB"/>
              <a:t>Ut fermentum a magna ut eleifend. </a:t>
            </a:r>
          </a:p>
          <a:p>
            <a:pPr rtl="0"/>
            <a:r>
              <a:rPr lang="en-GB"/>
              <a:t>Integer convallis suscipit ante eu varius. </a:t>
            </a:r>
          </a:p>
          <a:p>
            <a:pPr rtl="0"/>
            <a:r>
              <a:rPr lang="en-GB"/>
              <a:t>Morbi a purus dolor.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599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/>
          <a:p>
            <a:pPr rt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/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/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32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consectetur adipiscing elit.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327307"/>
              </p:ext>
            </p:extLst>
          </p:nvPr>
        </p:nvGraphicFramePr>
        <p:xfrm>
          <a:off x="431801" y="1614845"/>
          <a:ext cx="11328400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rtl="0"/>
                      <a:endParaRPr lang="en-GB" noProof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Consultants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Ad Buyers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364478" y="1368000"/>
            <a:ext cx="9337124" cy="491203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sz="12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11FA7F-0D42-9BBF-04F8-71EA66996626}"/>
              </a:ext>
            </a:extLst>
          </p:cNvPr>
          <p:cNvGrpSpPr/>
          <p:nvPr/>
        </p:nvGrpSpPr>
        <p:grpSpPr>
          <a:xfrm>
            <a:off x="535299" y="2196350"/>
            <a:ext cx="4309993" cy="3818907"/>
            <a:chOff x="7586262" y="1322922"/>
            <a:chExt cx="4309993" cy="381890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7823201" y="1397957"/>
              <a:ext cx="1390091" cy="1390091"/>
              <a:chOff x="0" y="0"/>
              <a:chExt cx="6350000" cy="6350000"/>
            </a:xfrm>
            <a:solidFill>
              <a:schemeClr val="bg2">
                <a:lumMod val="65000"/>
              </a:schemeClr>
            </a:solidFill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sz="1200"/>
              </a:p>
            </p:txBody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7586262" y="1322922"/>
              <a:ext cx="1458223" cy="1415388"/>
              <a:chOff x="-23043" y="66268"/>
              <a:chExt cx="6542159" cy="6349986"/>
            </a:xfr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19" name="Freeform 19"/>
              <p:cNvSpPr/>
              <p:nvPr/>
            </p:nvSpPr>
            <p:spPr>
              <a:xfrm>
                <a:off x="-23043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AU" sz="1200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73038" y="66268"/>
                <a:ext cx="6350002" cy="6349986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7823201" y="3751738"/>
              <a:ext cx="1390091" cy="1390091"/>
              <a:chOff x="0" y="0"/>
              <a:chExt cx="6350000" cy="6350000"/>
            </a:xfrm>
            <a:solidFill>
              <a:schemeClr val="bg2">
                <a:lumMod val="65000"/>
              </a:schemeClr>
            </a:solidFill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sz="1200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7586262" y="3625573"/>
              <a:ext cx="1458223" cy="1415388"/>
              <a:chOff x="-23042" y="66269"/>
              <a:chExt cx="6542158" cy="6349987"/>
            </a:xfr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24" name="Freeform 24"/>
              <p:cNvSpPr/>
              <p:nvPr/>
            </p:nvSpPr>
            <p:spPr>
              <a:xfrm>
                <a:off x="-23042" y="119185"/>
                <a:ext cx="6542158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5EDC0190-11E3-41EB-8EFE-A4135C0C08AE}"/>
                </a:ext>
              </a:extLst>
            </p:cNvPr>
            <p:cNvSpPr txBox="1"/>
            <p:nvPr/>
          </p:nvSpPr>
          <p:spPr>
            <a:xfrm>
              <a:off x="9506857" y="1322922"/>
              <a:ext cx="238939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4">
                      <a:lumMod val="75000"/>
                    </a:schemeClr>
                  </a:solidFill>
                  <a:latin typeface="Aptos" panose="020B0004020202020204" pitchFamily="34" charset="0"/>
                </a:rPr>
                <a:t>AASHIK BHARATH EGNYA VARAHAN</a:t>
              </a:r>
              <a:br>
                <a:rPr lang="en-US" b="1">
                  <a:latin typeface="Aptos" panose="020B0004020202020204" pitchFamily="34" charset="0"/>
                </a:rPr>
              </a:br>
              <a:r>
                <a:rPr lang="en-US" b="1">
                  <a:latin typeface="Aptos" panose="020B0004020202020204" pitchFamily="34" charset="0"/>
                </a:rPr>
                <a:t>-</a:t>
              </a:r>
              <a:br>
                <a:rPr lang="en-US" sz="1600" b="1">
                  <a:latin typeface="Aptos" panose="020B0004020202020204" pitchFamily="34" charset="0"/>
                </a:rPr>
              </a:br>
              <a:r>
                <a:rPr lang="en-US" sz="1600" b="1">
                  <a:latin typeface="Aptos" panose="020B0004020202020204" pitchFamily="34" charset="0"/>
                </a:rPr>
                <a:t>Data Eng, </a:t>
              </a:r>
              <a:r>
                <a:rPr lang="en-US" sz="1600" b="1" err="1">
                  <a:latin typeface="Aptos" panose="020B0004020202020204" pitchFamily="34" charset="0"/>
                </a:rPr>
                <a:t>Mgmt</a:t>
              </a:r>
              <a:r>
                <a:rPr lang="en-US" sz="1600" b="1">
                  <a:latin typeface="Aptos" panose="020B0004020202020204" pitchFamily="34" charset="0"/>
                </a:rPr>
                <a:t> &amp; Governance Sr Analyst</a:t>
              </a: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EE8491CD-87DC-4668-9B13-15657995981C}"/>
                </a:ext>
              </a:extLst>
            </p:cNvPr>
            <p:cNvSpPr txBox="1"/>
            <p:nvPr/>
          </p:nvSpPr>
          <p:spPr>
            <a:xfrm>
              <a:off x="9506857" y="3763590"/>
              <a:ext cx="215793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4">
                      <a:lumMod val="75000"/>
                    </a:schemeClr>
                  </a:solidFill>
                  <a:latin typeface="Aptos" panose="020B0004020202020204" pitchFamily="34" charset="0"/>
                </a:rPr>
                <a:t>AMIT VADHEL</a:t>
              </a:r>
              <a:br>
                <a:rPr lang="en-US" b="1">
                  <a:latin typeface="Aptos" panose="020B0004020202020204" pitchFamily="34" charset="0"/>
                </a:rPr>
              </a:br>
              <a:r>
                <a:rPr lang="en-US" b="1">
                  <a:latin typeface="Aptos" panose="020B0004020202020204" pitchFamily="34" charset="0"/>
                </a:rPr>
                <a:t>-</a:t>
              </a:r>
            </a:p>
            <a:p>
              <a:r>
                <a:rPr lang="en-US" sz="1600" b="1">
                  <a:latin typeface="Aptos" panose="020B0004020202020204" pitchFamily="34" charset="0"/>
                </a:rPr>
                <a:t>Data Architecture Manager</a:t>
              </a:r>
              <a:endParaRPr lang="en-IN" sz="1600" b="1">
                <a:latin typeface="Aptos" panose="020B00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B46AB1-098E-5B21-4302-19AE556DE85B}"/>
              </a:ext>
            </a:extLst>
          </p:cNvPr>
          <p:cNvGrpSpPr/>
          <p:nvPr/>
        </p:nvGrpSpPr>
        <p:grpSpPr>
          <a:xfrm>
            <a:off x="5232239" y="2271385"/>
            <a:ext cx="4144953" cy="3779953"/>
            <a:chOff x="7561531" y="1296356"/>
            <a:chExt cx="4144953" cy="3779953"/>
          </a:xfrm>
        </p:grpSpPr>
        <p:grpSp>
          <p:nvGrpSpPr>
            <p:cNvPr id="29" name="Group 26">
              <a:extLst>
                <a:ext uri="{FF2B5EF4-FFF2-40B4-BE49-F238E27FC236}">
                  <a16:creationId xmlns:a16="http://schemas.microsoft.com/office/drawing/2014/main" id="{6C9958CA-509E-5ECF-EDBA-94A57E6C9F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05950" y="1397957"/>
              <a:ext cx="1390091" cy="1390091"/>
              <a:chOff x="0" y="0"/>
              <a:chExt cx="6350000" cy="6350000"/>
            </a:xfrm>
            <a:solidFill>
              <a:schemeClr val="bg2">
                <a:lumMod val="65000"/>
              </a:schemeClr>
            </a:solidFill>
          </p:grpSpPr>
          <p:sp>
            <p:nvSpPr>
              <p:cNvPr id="41" name="Freeform 27">
                <a:extLst>
                  <a:ext uri="{FF2B5EF4-FFF2-40B4-BE49-F238E27FC236}">
                    <a16:creationId xmlns:a16="http://schemas.microsoft.com/office/drawing/2014/main" id="{9705BE38-A4DB-8162-0747-066B2CA1ACE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sz="1200"/>
              </a:p>
            </p:txBody>
          </p:sp>
        </p:grpSp>
        <p:grpSp>
          <p:nvGrpSpPr>
            <p:cNvPr id="30" name="Group 21">
              <a:extLst>
                <a:ext uri="{FF2B5EF4-FFF2-40B4-BE49-F238E27FC236}">
                  <a16:creationId xmlns:a16="http://schemas.microsoft.com/office/drawing/2014/main" id="{DD201801-7083-D1CE-9FF0-45DC2802A3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05950" y="3686218"/>
              <a:ext cx="1390091" cy="1390091"/>
              <a:chOff x="0" y="0"/>
              <a:chExt cx="6350000" cy="6350000"/>
            </a:xfrm>
            <a:solidFill>
              <a:schemeClr val="bg2">
                <a:lumMod val="65000"/>
              </a:schemeClr>
            </a:solidFill>
          </p:grpSpPr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D71686C9-2026-7639-6DC5-37D2CA440E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sz="120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F369E1-050F-BF48-FFF0-11002531E66E}"/>
                </a:ext>
              </a:extLst>
            </p:cNvPr>
            <p:cNvSpPr txBox="1"/>
            <p:nvPr/>
          </p:nvSpPr>
          <p:spPr>
            <a:xfrm>
              <a:off x="9491931" y="1461860"/>
              <a:ext cx="221455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4">
                      <a:lumMod val="75000"/>
                    </a:schemeClr>
                  </a:solidFill>
                  <a:latin typeface="Aptos" panose="020B0004020202020204" pitchFamily="34" charset="0"/>
                </a:rPr>
                <a:t>DAISY CALDER</a:t>
              </a:r>
              <a:br>
                <a:rPr lang="en-US" b="1">
                  <a:latin typeface="Aptos" panose="020B0004020202020204" pitchFamily="34" charset="0"/>
                </a:rPr>
              </a:br>
              <a:r>
                <a:rPr lang="en-US" sz="1600" b="1">
                  <a:latin typeface="Aptos" panose="020B0004020202020204" pitchFamily="34" charset="0"/>
                </a:rPr>
                <a:t>-</a:t>
              </a:r>
            </a:p>
            <a:p>
              <a:r>
                <a:rPr lang="en-US" sz="1600" b="1">
                  <a:latin typeface="Aptos" panose="020B0004020202020204" pitchFamily="34" charset="0"/>
                </a:rPr>
                <a:t>Business Architecture Analyst</a:t>
              </a:r>
              <a:endParaRPr lang="en-IN" sz="1600" b="1">
                <a:latin typeface="Aptos" panose="020B00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276B7-DB18-F53E-5BB4-D0114432582C}"/>
                </a:ext>
              </a:extLst>
            </p:cNvPr>
            <p:cNvSpPr txBox="1"/>
            <p:nvPr/>
          </p:nvSpPr>
          <p:spPr>
            <a:xfrm>
              <a:off x="9491931" y="3781167"/>
              <a:ext cx="221455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4">
                      <a:lumMod val="75000"/>
                    </a:schemeClr>
                  </a:solidFill>
                  <a:latin typeface="Aptos" panose="020B0004020202020204" pitchFamily="34" charset="0"/>
                </a:rPr>
                <a:t>JOZEENE BAILEY</a:t>
              </a:r>
              <a:br>
                <a:rPr lang="en-US" sz="1600" b="1">
                  <a:latin typeface="Aptos" panose="020B0004020202020204" pitchFamily="34" charset="0"/>
                </a:rPr>
              </a:br>
              <a:r>
                <a:rPr lang="en-US" sz="1600" b="1">
                  <a:latin typeface="Aptos" panose="020B0004020202020204" pitchFamily="34" charset="0"/>
                </a:rPr>
                <a:t>-</a:t>
              </a:r>
            </a:p>
            <a:p>
              <a:r>
                <a:rPr lang="en-US" sz="1600" b="1">
                  <a:latin typeface="Aptos" panose="020B0004020202020204" pitchFamily="34" charset="0"/>
                </a:rPr>
                <a:t>Packaged App Development Analyst</a:t>
              </a:r>
              <a:endParaRPr lang="en-IN" sz="1600" b="1">
                <a:latin typeface="Aptos" panose="020B0004020202020204" pitchFamily="34" charset="0"/>
              </a:endParaRPr>
            </a:p>
          </p:txBody>
        </p:sp>
        <p:grpSp>
          <p:nvGrpSpPr>
            <p:cNvPr id="34" name="Group 18">
              <a:extLst>
                <a:ext uri="{FF2B5EF4-FFF2-40B4-BE49-F238E27FC236}">
                  <a16:creationId xmlns:a16="http://schemas.microsoft.com/office/drawing/2014/main" id="{F2D7D311-D0AC-2702-901E-B70AD72185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1531" y="1296356"/>
              <a:ext cx="1449361" cy="1443699"/>
              <a:chOff x="0" y="0"/>
              <a:chExt cx="6502400" cy="6477000"/>
            </a:xfr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B52CEFB7-7B85-47C4-2675-FF804C8798C1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AU" sz="1200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CD7914D-78ED-64F7-D88C-5A7A03C0C907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  <p:grpSp>
          <p:nvGrpSpPr>
            <p:cNvPr id="35" name="Group 23">
              <a:extLst>
                <a:ext uri="{FF2B5EF4-FFF2-40B4-BE49-F238E27FC236}">
                  <a16:creationId xmlns:a16="http://schemas.microsoft.com/office/drawing/2014/main" id="{7C3864C0-962A-170A-F008-36DF5FD77C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1531" y="3591056"/>
              <a:ext cx="1458223" cy="1415388"/>
              <a:chOff x="-23042" y="66269"/>
              <a:chExt cx="6542158" cy="6349987"/>
            </a:xfr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id="{B6690618-F7F5-4516-DD34-35AA36120A05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8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37" name="Freeform 25">
                <a:extLst>
                  <a:ext uri="{FF2B5EF4-FFF2-40B4-BE49-F238E27FC236}">
                    <a16:creationId xmlns:a16="http://schemas.microsoft.com/office/drawing/2014/main" id="{E8E437B7-F406-2039-5A67-452077E49557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</p:grpSp>
      <p:sp>
        <p:nvSpPr>
          <p:cNvPr id="42" name="Title 41">
            <a:extLst>
              <a:ext uri="{FF2B5EF4-FFF2-40B4-BE49-F238E27FC236}">
                <a16:creationId xmlns:a16="http://schemas.microsoft.com/office/drawing/2014/main" id="{5C8C6FEE-31AD-7867-2AEB-912C4EDD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Team 3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36170E4D-35F4-83B0-A5B8-7BD0F07E8F3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716118E-2FF3-9658-80AC-23BB53102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Data Analytics Team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9548C596-8CF0-BA00-CEDF-8796E82CC7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Data Visualisation Team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355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3695"/>
    </mc:Choice>
    <mc:Fallback>
      <p:transition advTm="7369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20</a:t>
            </a:fld>
            <a:endParaRPr lang="en-GB"/>
          </a:p>
        </p:txBody>
      </p:sp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Image SLide</a:t>
            </a:r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GB"/>
              <a:t>April Hansson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/>
              <a:t>+44 1239 876 554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GB"/>
              <a:t>april@woodgrovebank.com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GB"/>
              <a:t>www.woodgrovebank.com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GB" sz="1600" b="1" spc="-10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GB" sz="1600" b="1" spc="-10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Customise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490538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 sz="6000" u="sng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FBD6A-CACA-4C51-A7BE-2C945E3208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Section Divider Option 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7823201" y="1397957"/>
            <a:ext cx="1390091" cy="1390091"/>
            <a:chOff x="0" y="0"/>
            <a:chExt cx="6350000" cy="6350000"/>
          </a:xfrm>
          <a:solidFill>
            <a:schemeClr val="bg2">
              <a:lumMod val="65000"/>
            </a:schemeClr>
          </a:solidFill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sz="120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337816" y="270769"/>
            <a:ext cx="6626562" cy="6316462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1407164" y="1240237"/>
            <a:ext cx="4500543" cy="442396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sz="1200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7586262" y="1322922"/>
            <a:ext cx="1458223" cy="1415388"/>
            <a:chOff x="-23043" y="66268"/>
            <a:chExt cx="6542159" cy="6349986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9" name="Freeform 19"/>
            <p:cNvSpPr/>
            <p:nvPr/>
          </p:nvSpPr>
          <p:spPr>
            <a:xfrm>
              <a:off x="-23043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pFill/>
            <a:ln w="28575">
              <a:solidFill>
                <a:srgbClr val="7030A0"/>
              </a:solidFill>
            </a:ln>
          </p:spPr>
          <p:txBody>
            <a:bodyPr/>
            <a:lstStyle/>
            <a:p>
              <a:endParaRPr lang="en-AU" sz="12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8"/>
              <a:ext cx="6350002" cy="6349986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pFill/>
            <a:ln w="28575">
              <a:solidFill>
                <a:srgbClr val="7030A0"/>
              </a:solidFill>
            </a:ln>
          </p:spPr>
          <p:txBody>
            <a:bodyPr/>
            <a:lstStyle/>
            <a:p>
              <a:endParaRPr lang="en-GB" sz="1200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7823201" y="3751738"/>
            <a:ext cx="1390091" cy="1390091"/>
            <a:chOff x="0" y="0"/>
            <a:chExt cx="6350000" cy="6350000"/>
          </a:xfrm>
          <a:solidFill>
            <a:schemeClr val="bg2">
              <a:lumMod val="65000"/>
            </a:schemeClr>
          </a:solid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sz="120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7586262" y="3625573"/>
            <a:ext cx="1458223" cy="1415388"/>
            <a:chOff x="-23042" y="66269"/>
            <a:chExt cx="6542158" cy="6349987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pFill/>
            <a:ln w="28575">
              <a:solidFill>
                <a:srgbClr val="7030A0"/>
              </a:solidFill>
            </a:ln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pFill/>
            <a:ln w="28575">
              <a:solidFill>
                <a:srgbClr val="7030A0"/>
              </a:solidFill>
            </a:ln>
          </p:spPr>
          <p:txBody>
            <a:bodyPr/>
            <a:lstStyle/>
            <a:p>
              <a:endParaRPr lang="en-GB" sz="120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780339" y="2221200"/>
            <a:ext cx="3741515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5334" spc="-53">
                <a:solidFill>
                  <a:srgbClr val="000000"/>
                </a:solidFill>
                <a:latin typeface="Graphik Regular" panose="020B0503030202060203" pitchFamily="34" charset="0"/>
              </a:rPr>
              <a:t>Data Analytics Team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5EDC0190-11E3-41EB-8EFE-A4135C0C08AE}"/>
              </a:ext>
            </a:extLst>
          </p:cNvPr>
          <p:cNvSpPr txBox="1"/>
          <p:nvPr/>
        </p:nvSpPr>
        <p:spPr>
          <a:xfrm>
            <a:off x="9506857" y="1322922"/>
            <a:ext cx="238939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4">
                    <a:lumMod val="75000"/>
                  </a:schemeClr>
                </a:solidFill>
                <a:latin typeface="Aptos" panose="020B0004020202020204" pitchFamily="34" charset="0"/>
              </a:rPr>
              <a:t>AASHIK BHARATH EGNYA VARAHAN</a:t>
            </a:r>
            <a:br>
              <a:rPr lang="en-US" b="1">
                <a:latin typeface="Aptos" panose="020B0004020202020204" pitchFamily="34" charset="0"/>
              </a:rPr>
            </a:br>
            <a:r>
              <a:rPr lang="en-US" b="1">
                <a:latin typeface="Aptos" panose="020B0004020202020204" pitchFamily="34" charset="0"/>
              </a:rPr>
              <a:t>-</a:t>
            </a:r>
            <a:br>
              <a:rPr lang="en-US" sz="1600" b="1">
                <a:latin typeface="Aptos" panose="020B0004020202020204" pitchFamily="34" charset="0"/>
              </a:rPr>
            </a:br>
            <a:r>
              <a:rPr lang="en-US" sz="1600" b="1">
                <a:latin typeface="Aptos" panose="020B0004020202020204" pitchFamily="34" charset="0"/>
              </a:rPr>
              <a:t>Data Eng, </a:t>
            </a:r>
            <a:r>
              <a:rPr lang="en-US" sz="1600" b="1" err="1">
                <a:latin typeface="Aptos" panose="020B0004020202020204" pitchFamily="34" charset="0"/>
              </a:rPr>
              <a:t>Mgmt</a:t>
            </a:r>
            <a:r>
              <a:rPr lang="en-US" sz="1600" b="1">
                <a:latin typeface="Aptos" panose="020B0004020202020204" pitchFamily="34" charset="0"/>
              </a:rPr>
              <a:t> &amp; Governance Sr Analyst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EE8491CD-87DC-4668-9B13-15657995981C}"/>
              </a:ext>
            </a:extLst>
          </p:cNvPr>
          <p:cNvSpPr txBox="1"/>
          <p:nvPr/>
        </p:nvSpPr>
        <p:spPr>
          <a:xfrm>
            <a:off x="9506857" y="3763590"/>
            <a:ext cx="215793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4">
                    <a:lumMod val="75000"/>
                  </a:schemeClr>
                </a:solidFill>
                <a:latin typeface="Aptos" panose="020B0004020202020204" pitchFamily="34" charset="0"/>
              </a:rPr>
              <a:t>AMIT VADHEL</a:t>
            </a:r>
            <a:br>
              <a:rPr lang="en-US" b="1">
                <a:latin typeface="Aptos" panose="020B0004020202020204" pitchFamily="34" charset="0"/>
              </a:rPr>
            </a:br>
            <a:r>
              <a:rPr lang="en-US" b="1">
                <a:latin typeface="Aptos" panose="020B0004020202020204" pitchFamily="34" charset="0"/>
              </a:rPr>
              <a:t>-</a:t>
            </a:r>
          </a:p>
          <a:p>
            <a:r>
              <a:rPr lang="en-US" sz="1600" b="1">
                <a:latin typeface="Aptos" panose="020B0004020202020204" pitchFamily="34" charset="0"/>
              </a:rPr>
              <a:t>Data Architecture Manager</a:t>
            </a:r>
            <a:endParaRPr lang="en-IN" sz="1600" b="1">
              <a:latin typeface="Aptos" panose="020B00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3695"/>
    </mc:Choice>
    <mc:Fallback>
      <p:transition advTm="7369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7816" y="270769"/>
            <a:ext cx="6626562" cy="6316462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1407164" y="1240237"/>
            <a:ext cx="4500543" cy="442396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sz="1200"/>
          </a:p>
        </p:txBody>
      </p:sp>
      <p:sp>
        <p:nvSpPr>
          <p:cNvPr id="31" name="TextBox 31"/>
          <p:cNvSpPr txBox="1"/>
          <p:nvPr/>
        </p:nvSpPr>
        <p:spPr>
          <a:xfrm>
            <a:off x="1780339" y="2221200"/>
            <a:ext cx="3741515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5334" spc="-53">
                <a:solidFill>
                  <a:srgbClr val="000000"/>
                </a:solidFill>
                <a:latin typeface="Graphik Regular" panose="020B0503030202060203" pitchFamily="34" charset="0"/>
              </a:rPr>
              <a:t>Data Viz Team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78443E7B-B1E1-28A2-112E-77A2D1419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539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Packaged App Development Analyst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5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4FEE606-566D-F53B-8F24-72C3B3C75777}"/>
              </a:ext>
            </a:extLst>
          </p:cNvPr>
          <p:cNvGrpSpPr/>
          <p:nvPr/>
        </p:nvGrpSpPr>
        <p:grpSpPr>
          <a:xfrm>
            <a:off x="7561531" y="1296356"/>
            <a:ext cx="4144953" cy="3779953"/>
            <a:chOff x="7561531" y="1296356"/>
            <a:chExt cx="4144953" cy="3779953"/>
          </a:xfrm>
        </p:grpSpPr>
        <p:grpSp>
          <p:nvGrpSpPr>
            <p:cNvPr id="63" name="Group 26">
              <a:extLst>
                <a:ext uri="{FF2B5EF4-FFF2-40B4-BE49-F238E27FC236}">
                  <a16:creationId xmlns:a16="http://schemas.microsoft.com/office/drawing/2014/main" id="{CF9F370B-CE97-1F6E-1A20-86461827C3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05950" y="1397957"/>
              <a:ext cx="1390091" cy="1390091"/>
              <a:chOff x="0" y="0"/>
              <a:chExt cx="6350000" cy="6350000"/>
            </a:xfrm>
            <a:solidFill>
              <a:schemeClr val="bg2">
                <a:lumMod val="65000"/>
              </a:schemeClr>
            </a:solidFill>
          </p:grpSpPr>
          <p:sp>
            <p:nvSpPr>
              <p:cNvPr id="1024" name="Freeform 27">
                <a:extLst>
                  <a:ext uri="{FF2B5EF4-FFF2-40B4-BE49-F238E27FC236}">
                    <a16:creationId xmlns:a16="http://schemas.microsoft.com/office/drawing/2014/main" id="{E88843E9-283E-8B7B-DDD5-572518F84E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sz="1200"/>
              </a:p>
            </p:txBody>
          </p:sp>
        </p:grpSp>
        <p:grpSp>
          <p:nvGrpSpPr>
            <p:cNvPr id="1030" name="Group 21">
              <a:extLst>
                <a:ext uri="{FF2B5EF4-FFF2-40B4-BE49-F238E27FC236}">
                  <a16:creationId xmlns:a16="http://schemas.microsoft.com/office/drawing/2014/main" id="{7EC5D7D8-BC8C-501E-C628-ED59843CAD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05950" y="3686218"/>
              <a:ext cx="1390091" cy="1390091"/>
              <a:chOff x="0" y="0"/>
              <a:chExt cx="6350000" cy="6350000"/>
            </a:xfrm>
            <a:solidFill>
              <a:schemeClr val="bg2">
                <a:lumMod val="65000"/>
              </a:schemeClr>
            </a:solidFill>
          </p:grpSpPr>
          <p:sp>
            <p:nvSpPr>
              <p:cNvPr id="1031" name="Freeform 22">
                <a:extLst>
                  <a:ext uri="{FF2B5EF4-FFF2-40B4-BE49-F238E27FC236}">
                    <a16:creationId xmlns:a16="http://schemas.microsoft.com/office/drawing/2014/main" id="{D28563F0-1AD2-D157-FC0E-BBCEB9FECF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sz="1200"/>
              </a:p>
            </p:txBody>
          </p:sp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9907B786-7295-A1E4-6FD4-E5E860A7FAE2}"/>
                </a:ext>
              </a:extLst>
            </p:cNvPr>
            <p:cNvSpPr txBox="1"/>
            <p:nvPr/>
          </p:nvSpPr>
          <p:spPr>
            <a:xfrm>
              <a:off x="9491931" y="1461860"/>
              <a:ext cx="221455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4">
                      <a:lumMod val="75000"/>
                    </a:schemeClr>
                  </a:solidFill>
                  <a:latin typeface="Aptos" panose="020B0004020202020204" pitchFamily="34" charset="0"/>
                </a:rPr>
                <a:t>DAISY CALDER</a:t>
              </a:r>
              <a:br>
                <a:rPr lang="en-US" b="1">
                  <a:latin typeface="Aptos" panose="020B0004020202020204" pitchFamily="34" charset="0"/>
                </a:rPr>
              </a:br>
              <a:r>
                <a:rPr lang="en-US" sz="1600" b="1">
                  <a:latin typeface="Aptos" panose="020B0004020202020204" pitchFamily="34" charset="0"/>
                </a:rPr>
                <a:t>-</a:t>
              </a:r>
            </a:p>
            <a:p>
              <a:r>
                <a:rPr lang="en-US" sz="1600" b="1">
                  <a:latin typeface="Aptos" panose="020B0004020202020204" pitchFamily="34" charset="0"/>
                </a:rPr>
                <a:t>Business Architecture Analyst</a:t>
              </a:r>
              <a:endParaRPr lang="en-IN" sz="1600" b="1">
                <a:latin typeface="Aptos" panose="020B0004020202020204" pitchFamily="34" charset="0"/>
              </a:endParaRP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AD4AD6FD-3A7E-5E7A-D0C7-3A817714712D}"/>
                </a:ext>
              </a:extLst>
            </p:cNvPr>
            <p:cNvSpPr txBox="1"/>
            <p:nvPr/>
          </p:nvSpPr>
          <p:spPr>
            <a:xfrm>
              <a:off x="9491931" y="3781167"/>
              <a:ext cx="221455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4">
                      <a:lumMod val="75000"/>
                    </a:schemeClr>
                  </a:solidFill>
                  <a:latin typeface="Aptos" panose="020B0004020202020204" pitchFamily="34" charset="0"/>
                </a:rPr>
                <a:t>JOZEENE BAILEY</a:t>
              </a:r>
              <a:br>
                <a:rPr lang="en-US" sz="1600" b="1">
                  <a:latin typeface="Aptos" panose="020B0004020202020204" pitchFamily="34" charset="0"/>
                </a:rPr>
              </a:br>
              <a:r>
                <a:rPr lang="en-US" sz="1600" b="1">
                  <a:latin typeface="Aptos" panose="020B0004020202020204" pitchFamily="34" charset="0"/>
                </a:rPr>
                <a:t>-</a:t>
              </a:r>
            </a:p>
            <a:p>
              <a:r>
                <a:rPr lang="en-US" sz="1600" b="1">
                  <a:latin typeface="Aptos" panose="020B0004020202020204" pitchFamily="34" charset="0"/>
                </a:rPr>
                <a:t>Package App Development Analyst</a:t>
              </a:r>
              <a:endParaRPr lang="en-IN" sz="1600" b="1">
                <a:latin typeface="Aptos" panose="020B0004020202020204" pitchFamily="34" charset="0"/>
              </a:endParaRPr>
            </a:p>
          </p:txBody>
        </p:sp>
        <p:grpSp>
          <p:nvGrpSpPr>
            <p:cNvPr id="1037" name="Group 18">
              <a:extLst>
                <a:ext uri="{FF2B5EF4-FFF2-40B4-BE49-F238E27FC236}">
                  <a16:creationId xmlns:a16="http://schemas.microsoft.com/office/drawing/2014/main" id="{322EC297-C634-A43B-6662-630336BFA6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1531" y="1296356"/>
              <a:ext cx="1449361" cy="1443699"/>
              <a:chOff x="0" y="0"/>
              <a:chExt cx="6502400" cy="6477000"/>
            </a:xfr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1038" name="Freeform 19">
                <a:extLst>
                  <a:ext uri="{FF2B5EF4-FFF2-40B4-BE49-F238E27FC236}">
                    <a16:creationId xmlns:a16="http://schemas.microsoft.com/office/drawing/2014/main" id="{13C71063-3863-45A9-9C81-770995962248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AU" sz="1200"/>
              </a:p>
            </p:txBody>
          </p:sp>
          <p:sp>
            <p:nvSpPr>
              <p:cNvPr id="1039" name="Freeform 20">
                <a:extLst>
                  <a:ext uri="{FF2B5EF4-FFF2-40B4-BE49-F238E27FC236}">
                    <a16:creationId xmlns:a16="http://schemas.microsoft.com/office/drawing/2014/main" id="{405340BE-8C99-A81E-CFCF-77F426C6E26D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  <p:grpSp>
          <p:nvGrpSpPr>
            <p:cNvPr id="1040" name="Group 23">
              <a:extLst>
                <a:ext uri="{FF2B5EF4-FFF2-40B4-BE49-F238E27FC236}">
                  <a16:creationId xmlns:a16="http://schemas.microsoft.com/office/drawing/2014/main" id="{D8F1B622-90A4-10F3-EF0C-FAA94780B0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1531" y="3591056"/>
              <a:ext cx="1458223" cy="1415388"/>
              <a:chOff x="-23042" y="66269"/>
              <a:chExt cx="6542158" cy="6349987"/>
            </a:xfr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1041" name="Freeform 24">
                <a:extLst>
                  <a:ext uri="{FF2B5EF4-FFF2-40B4-BE49-F238E27FC236}">
                    <a16:creationId xmlns:a16="http://schemas.microsoft.com/office/drawing/2014/main" id="{2AC94609-5D02-BA1F-C151-090F6CE9C61F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8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1042" name="Freeform 25">
                <a:extLst>
                  <a:ext uri="{FF2B5EF4-FFF2-40B4-BE49-F238E27FC236}">
                    <a16:creationId xmlns:a16="http://schemas.microsoft.com/office/drawing/2014/main" id="{7D78874C-5AEB-4F6B-B10F-4E80412F3A10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90032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3695"/>
    </mc:Choice>
    <mc:Fallback>
      <p:transition advTm="7369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/>
        </p:blipFill>
        <p:spPr>
          <a:xfrm>
            <a:off x="95153" y="65327"/>
            <a:ext cx="9911201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pPr rtl="0"/>
            <a:r>
              <a:rPr lang="en-GB"/>
              <a:t>Aim &amp; METHODOLOGY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A1D6-0795-6158-E0B0-6825928D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C597E-3B71-AC35-0561-5F5082BD08D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4</a:t>
            </a:fld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52C1E-FA1A-593C-6663-950B93ED4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>
                <a:latin typeface="Aptos Display" panose="020B0004020202020204" pitchFamily="34" charset="0"/>
              </a:rPr>
              <a:t>Basis data provided, generate insights into the impact of demographic, biological and lifestyle factors on the diagnosis of diabetes.</a:t>
            </a:r>
          </a:p>
          <a:p>
            <a:r>
              <a:rPr lang="en-GB" sz="2800">
                <a:latin typeface="Aptos Display" panose="020B0004020202020204" pitchFamily="34" charset="0"/>
              </a:rPr>
              <a:t>Make recommendations in the context of relevant data analysis and research.</a:t>
            </a:r>
          </a:p>
          <a:p>
            <a:r>
              <a:rPr lang="en-GB" sz="2800">
                <a:latin typeface="Aptos Display" panose="020B0004020202020204" pitchFamily="34" charset="0"/>
              </a:rPr>
              <a:t>Summarise methodology</a:t>
            </a:r>
          </a:p>
          <a:p>
            <a:endParaRPr lang="en-GB" sz="280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547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4F9E-133C-F863-2460-38DFE20D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62F24-9004-0075-0269-886C5D32289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5</a:t>
            </a:fld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714F4-9812-74CD-2196-09EBEC11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519" y="500333"/>
            <a:ext cx="4072401" cy="5684808"/>
          </a:xfrm>
          <a:solidFill>
            <a:schemeClr val="bg1">
              <a:lumMod val="95000"/>
            </a:schemeClr>
          </a:solidFill>
          <a:ln w="76200">
            <a:solidFill>
              <a:schemeClr val="bg1">
                <a:lumMod val="9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sz="2000" b="1">
                <a:latin typeface="Aptos Display" panose="020B0004020202020204" pitchFamily="34" charset="0"/>
              </a:rPr>
              <a:t>Data cleaning and pre-processing </a:t>
            </a:r>
            <a:r>
              <a:rPr lang="en-GB" sz="2000">
                <a:latin typeface="Aptos Display" panose="020B0004020202020204" pitchFamily="34" charset="0"/>
              </a:rPr>
              <a:t>of CSV data (</a:t>
            </a:r>
            <a:r>
              <a:rPr lang="en-GB" sz="2000" i="1">
                <a:latin typeface="Aptos Display" panose="020B0004020202020204" pitchFamily="34" charset="0"/>
              </a:rPr>
              <a:t>data.csv</a:t>
            </a:r>
            <a:r>
              <a:rPr lang="en-GB" sz="2000">
                <a:latin typeface="Aptos Display" panose="020B0004020202020204" pitchFamily="34" charset="0"/>
              </a:rPr>
              <a:t>) in </a:t>
            </a:r>
            <a:r>
              <a:rPr lang="en-GB" sz="2000" b="1">
                <a:latin typeface="Aptos Display" panose="020B0004020202020204" pitchFamily="34" charset="0"/>
              </a:rPr>
              <a:t>Python</a:t>
            </a:r>
            <a:r>
              <a:rPr lang="en-GB" sz="2000">
                <a:latin typeface="Aptos Display" panose="020B0004020202020204" pitchFamily="34" charset="0"/>
              </a:rPr>
              <a:t> using a </a:t>
            </a:r>
            <a:r>
              <a:rPr lang="en-GB" sz="2000" b="1" err="1">
                <a:latin typeface="Aptos Display" panose="020B0004020202020204" pitchFamily="34" charset="0"/>
              </a:rPr>
              <a:t>Jupyter</a:t>
            </a:r>
            <a:r>
              <a:rPr lang="en-GB" sz="2000" b="1">
                <a:latin typeface="Aptos Display" panose="020B0004020202020204" pitchFamily="34" charset="0"/>
              </a:rPr>
              <a:t> Notebook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b="1">
                <a:latin typeface="Aptos Display" panose="020B0004020202020204" pitchFamily="34" charset="0"/>
              </a:rPr>
              <a:t>Exploratory Data Analysis </a:t>
            </a:r>
            <a:r>
              <a:rPr lang="en-GB" sz="2000">
                <a:latin typeface="Aptos Display" panose="020B0004020202020204" pitchFamily="34" charset="0"/>
              </a:rPr>
              <a:t>using Python (including relevant libraries) in a </a:t>
            </a:r>
            <a:r>
              <a:rPr lang="en-GB" sz="2000" b="1" err="1">
                <a:latin typeface="Aptos Display" panose="020B0004020202020204" pitchFamily="34" charset="0"/>
              </a:rPr>
              <a:t>Jupyter</a:t>
            </a:r>
            <a:r>
              <a:rPr lang="en-GB" sz="2000" b="1">
                <a:latin typeface="Aptos Display" panose="020B0004020202020204" pitchFamily="34" charset="0"/>
              </a:rPr>
              <a:t> Notebook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>
                <a:latin typeface="Aptos Display" panose="020B0004020202020204" pitchFamily="34" charset="0"/>
              </a:rPr>
              <a:t>Output of cleaned dataset into a CSV file (</a:t>
            </a:r>
            <a:r>
              <a:rPr lang="en-GB" sz="2000" i="1">
                <a:latin typeface="Aptos Display" panose="020B0004020202020204" pitchFamily="34" charset="0"/>
              </a:rPr>
              <a:t>clean_data.csv</a:t>
            </a:r>
            <a:r>
              <a:rPr lang="en-GB" sz="2000">
                <a:latin typeface="Aptos Display" panose="020B0004020202020204" pitchFamily="34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>
                <a:latin typeface="Aptos Display" panose="020B0004020202020204" pitchFamily="34" charset="0"/>
              </a:rPr>
              <a:t>Load CSV file (</a:t>
            </a:r>
            <a:r>
              <a:rPr lang="en-GB" sz="2000" i="1">
                <a:latin typeface="Aptos Display" panose="020B0004020202020204" pitchFamily="34" charset="0"/>
              </a:rPr>
              <a:t>clean_data.csv</a:t>
            </a:r>
            <a:r>
              <a:rPr lang="en-GB" sz="2000">
                <a:latin typeface="Aptos Display" panose="020B0004020202020204" pitchFamily="34" charset="0"/>
              </a:rPr>
              <a:t>) to </a:t>
            </a:r>
            <a:r>
              <a:rPr lang="en-GB" sz="2000" i="1" err="1">
                <a:latin typeface="Aptos Display" panose="020B0004020202020204" pitchFamily="34" charset="0"/>
              </a:rPr>
              <a:t>clean_data.db</a:t>
            </a:r>
            <a:r>
              <a:rPr lang="en-GB" sz="2000" i="1">
                <a:latin typeface="Aptos Display" panose="020B0004020202020204" pitchFamily="34" charset="0"/>
              </a:rPr>
              <a:t> </a:t>
            </a:r>
            <a:r>
              <a:rPr lang="en-GB" sz="2000">
                <a:latin typeface="Aptos Display" panose="020B0004020202020204" pitchFamily="34" charset="0"/>
              </a:rPr>
              <a:t>using </a:t>
            </a:r>
            <a:r>
              <a:rPr lang="en-GB" sz="2000" err="1">
                <a:latin typeface="Aptos Display" panose="020B0004020202020204" pitchFamily="34" charset="0"/>
              </a:rPr>
              <a:t>sqlite</a:t>
            </a:r>
            <a:r>
              <a:rPr lang="en-GB" sz="2000">
                <a:latin typeface="Aptos Display" panose="020B0004020202020204" pitchFamily="34" charset="0"/>
              </a:rPr>
              <a:t> via command line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>
                <a:latin typeface="Aptos Display" panose="020B0004020202020204" pitchFamily="34" charset="0"/>
              </a:rPr>
              <a:t>Connect </a:t>
            </a:r>
            <a:r>
              <a:rPr lang="en-GB" sz="2000" i="1" err="1">
                <a:latin typeface="Aptos Display" panose="020B0004020202020204" pitchFamily="34" charset="0"/>
              </a:rPr>
              <a:t>clean_data.db</a:t>
            </a:r>
            <a:r>
              <a:rPr lang="en-GB" sz="2000" i="1">
                <a:latin typeface="Aptos Display" panose="020B0004020202020204" pitchFamily="34" charset="0"/>
              </a:rPr>
              <a:t> </a:t>
            </a:r>
            <a:r>
              <a:rPr lang="en-GB" sz="2000">
                <a:latin typeface="Aptos Display" panose="020B0004020202020204" pitchFamily="34" charset="0"/>
              </a:rPr>
              <a:t>into </a:t>
            </a:r>
            <a:r>
              <a:rPr lang="en-GB" sz="2000" b="1">
                <a:latin typeface="Aptos Display" panose="020B0004020202020204" pitchFamily="34" charset="0"/>
              </a:rPr>
              <a:t>Power BI </a:t>
            </a:r>
            <a:r>
              <a:rPr lang="en-GB" sz="2000">
                <a:latin typeface="Aptos Display" panose="020B0004020202020204" pitchFamily="34" charset="0"/>
              </a:rPr>
              <a:t>using an </a:t>
            </a:r>
            <a:r>
              <a:rPr lang="en-GB" sz="2000" b="1">
                <a:latin typeface="Aptos Display" panose="020B0004020202020204" pitchFamily="34" charset="0"/>
              </a:rPr>
              <a:t>ODBC SQLite </a:t>
            </a:r>
            <a:r>
              <a:rPr lang="en-GB" sz="2000">
                <a:latin typeface="Aptos Display" panose="020B0004020202020204" pitchFamily="34" charset="0"/>
              </a:rPr>
              <a:t>connector to create a data visualization dashboard.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>
                <a:latin typeface="Aptos Display" panose="020B0004020202020204" pitchFamily="34" charset="0"/>
              </a:rPr>
              <a:t>All files are managed using Git version control and uploaded to GitHub.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88D596-1DFE-C1EC-FE1F-10EEBA10BBF1}"/>
              </a:ext>
            </a:extLst>
          </p:cNvPr>
          <p:cNvSpPr txBox="1"/>
          <p:nvPr/>
        </p:nvSpPr>
        <p:spPr>
          <a:xfrm>
            <a:off x="1537159" y="1968500"/>
            <a:ext cx="1606091" cy="300853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4547A-FC78-0E6C-F651-B4F8AE749492}"/>
              </a:ext>
            </a:extLst>
          </p:cNvPr>
          <p:cNvSpPr txBox="1"/>
          <p:nvPr/>
        </p:nvSpPr>
        <p:spPr>
          <a:xfrm>
            <a:off x="999063" y="2288529"/>
            <a:ext cx="1001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(3</a:t>
            </a:r>
            <a:r>
              <a:rPr lang="en-GB" sz="12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rd</a:t>
            </a:r>
            <a:r>
              <a:rPr lang="en-GB" sz="120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party anonymised data)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16A837-1502-CC9C-A8AB-41AE1B9A4CAD}"/>
              </a:ext>
            </a:extLst>
          </p:cNvPr>
          <p:cNvSpPr txBox="1"/>
          <p:nvPr/>
        </p:nvSpPr>
        <p:spPr>
          <a:xfrm>
            <a:off x="3436678" y="1968500"/>
            <a:ext cx="1606091" cy="300853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5A9730-4344-DB9D-805C-BE1F8F7CC662}"/>
              </a:ext>
            </a:extLst>
          </p:cNvPr>
          <p:cNvSpPr txBox="1"/>
          <p:nvPr/>
        </p:nvSpPr>
        <p:spPr>
          <a:xfrm>
            <a:off x="5336197" y="1968500"/>
            <a:ext cx="1606091" cy="300853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4BE9FE-D254-E624-4817-47091F32B5AB}"/>
              </a:ext>
            </a:extLst>
          </p:cNvPr>
          <p:cNvSpPr txBox="1"/>
          <p:nvPr/>
        </p:nvSpPr>
        <p:spPr>
          <a:xfrm>
            <a:off x="1839638" y="1512669"/>
            <a:ext cx="1001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latin typeface="Aptos Display" panose="020B0004020202020204" pitchFamily="34" charset="0"/>
              </a:rPr>
              <a:t>STORE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F96C-86D4-788C-0C7A-A60EEA1D079C}"/>
              </a:ext>
            </a:extLst>
          </p:cNvPr>
          <p:cNvSpPr txBox="1"/>
          <p:nvPr/>
        </p:nvSpPr>
        <p:spPr>
          <a:xfrm>
            <a:off x="3739157" y="1512669"/>
            <a:ext cx="1001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latin typeface="Aptos Display" panose="020B0004020202020204" pitchFamily="34" charset="0"/>
              </a:rPr>
              <a:t>PROCESS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B9B1A2-B3E8-94B2-4351-9B8DBF470750}"/>
              </a:ext>
            </a:extLst>
          </p:cNvPr>
          <p:cNvSpPr txBox="1"/>
          <p:nvPr/>
        </p:nvSpPr>
        <p:spPr>
          <a:xfrm>
            <a:off x="5638676" y="1512669"/>
            <a:ext cx="1001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latin typeface="Aptos Display" panose="020B0004020202020204" pitchFamily="34" charset="0"/>
              </a:rPr>
              <a:t>REPORT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6BCD762-F1A6-69C7-19D5-1A38C64E9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014" y="3697797"/>
            <a:ext cx="875344" cy="87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9C0F2B5-89C5-81C9-336F-C3B22CFF6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907" y="2293793"/>
            <a:ext cx="592191" cy="55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E28B51F7-3125-2F84-2C54-6266C2C67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407" y="3867234"/>
            <a:ext cx="511593" cy="4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53EA0B7-20CB-C36D-517C-7FA1A210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636" y="2360559"/>
            <a:ext cx="599661" cy="56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6DD0B-7304-B407-916A-6F4BE2BC89D8}"/>
              </a:ext>
            </a:extLst>
          </p:cNvPr>
          <p:cNvSpPr txBox="1"/>
          <p:nvPr/>
        </p:nvSpPr>
        <p:spPr>
          <a:xfrm>
            <a:off x="1728352" y="4370638"/>
            <a:ext cx="1223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Aptos Display" panose="020B0004020202020204" pitchFamily="34" charset="0"/>
              </a:rPr>
              <a:t>clean_data.csv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F3FEBB-2D9B-84DA-3574-BEE636BF3978}"/>
              </a:ext>
            </a:extLst>
          </p:cNvPr>
          <p:cNvSpPr txBox="1"/>
          <p:nvPr/>
        </p:nvSpPr>
        <p:spPr>
          <a:xfrm>
            <a:off x="1537159" y="5026234"/>
            <a:ext cx="5409279" cy="795439"/>
          </a:xfrm>
          <a:prstGeom prst="rect">
            <a:avLst/>
          </a:prstGeom>
          <a:solidFill>
            <a:schemeClr val="bg2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D23A0895-64D6-35B3-B2D8-3A603EF5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240" y="5125085"/>
            <a:ext cx="577215" cy="57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>
            <a:extLst>
              <a:ext uri="{FF2B5EF4-FFF2-40B4-BE49-F238E27FC236}">
                <a16:creationId xmlns:a16="http://schemas.microsoft.com/office/drawing/2014/main" id="{85B2EC65-5AF0-3CA6-9015-F031F4DA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316" y="5125085"/>
            <a:ext cx="577215" cy="57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229DB85C-E43E-91D1-A64F-0D7224B58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392" y="5125085"/>
            <a:ext cx="577215" cy="57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7AF1EA9D-8095-207A-323B-3EA5445FB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70" y="3596926"/>
            <a:ext cx="874712" cy="87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026BF6-7ED9-4FB6-9147-7DCD322743C5}"/>
              </a:ext>
            </a:extLst>
          </p:cNvPr>
          <p:cNvCxnSpPr/>
          <p:nvPr/>
        </p:nvCxnSpPr>
        <p:spPr>
          <a:xfrm>
            <a:off x="2596000" y="2642752"/>
            <a:ext cx="11431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8CA3A2-F28B-D17F-EE20-E74F1644583A}"/>
              </a:ext>
            </a:extLst>
          </p:cNvPr>
          <p:cNvCxnSpPr>
            <a:cxnSpLocks/>
          </p:cNvCxnSpPr>
          <p:nvPr/>
        </p:nvCxnSpPr>
        <p:spPr>
          <a:xfrm>
            <a:off x="2672878" y="4201328"/>
            <a:ext cx="1055250" cy="51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4CF12F-DC98-6FAC-6FB9-DE3B9045B539}"/>
              </a:ext>
            </a:extLst>
          </p:cNvPr>
          <p:cNvCxnSpPr>
            <a:cxnSpLocks/>
          </p:cNvCxnSpPr>
          <p:nvPr/>
        </p:nvCxnSpPr>
        <p:spPr>
          <a:xfrm>
            <a:off x="4763332" y="4234984"/>
            <a:ext cx="87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9B4F7A3-046D-505F-2D85-0BEAB630B59A}"/>
              </a:ext>
            </a:extLst>
          </p:cNvPr>
          <p:cNvCxnSpPr>
            <a:cxnSpLocks/>
            <a:stCxn id="1034" idx="2"/>
            <a:endCxn id="19" idx="0"/>
          </p:cNvCxnSpPr>
          <p:nvPr/>
        </p:nvCxnSpPr>
        <p:spPr>
          <a:xfrm rot="5400000">
            <a:off x="2813692" y="2451459"/>
            <a:ext cx="942288" cy="188926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A57D25-9CD3-D5E7-8114-EB7DAD8A1240}"/>
              </a:ext>
            </a:extLst>
          </p:cNvPr>
          <p:cNvCxnSpPr>
            <a:cxnSpLocks/>
          </p:cNvCxnSpPr>
          <p:nvPr/>
        </p:nvCxnSpPr>
        <p:spPr>
          <a:xfrm>
            <a:off x="4740289" y="2642752"/>
            <a:ext cx="87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6">
            <a:extLst>
              <a:ext uri="{FF2B5EF4-FFF2-40B4-BE49-F238E27FC236}">
                <a16:creationId xmlns:a16="http://schemas.microsoft.com/office/drawing/2014/main" id="{411555C5-4EB1-B6CB-C36F-8CD07A41C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61" y="2274097"/>
            <a:ext cx="828675" cy="77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49A3DE6-92FC-7459-18F0-1A109061D7A8}"/>
              </a:ext>
            </a:extLst>
          </p:cNvPr>
          <p:cNvSpPr txBox="1"/>
          <p:nvPr/>
        </p:nvSpPr>
        <p:spPr>
          <a:xfrm>
            <a:off x="1806559" y="2828761"/>
            <a:ext cx="90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Aptos Display" panose="020B0004020202020204" pitchFamily="34" charset="0"/>
              </a:rPr>
              <a:t>data.csv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AFC64E-17A5-3870-DF26-311D765AE01F}"/>
              </a:ext>
            </a:extLst>
          </p:cNvPr>
          <p:cNvSpPr txBox="1"/>
          <p:nvPr/>
        </p:nvSpPr>
        <p:spPr>
          <a:xfrm>
            <a:off x="3562833" y="4463651"/>
            <a:ext cx="1223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Aptos Display" panose="020B0004020202020204" pitchFamily="34" charset="0"/>
              </a:rPr>
              <a:t>(</a:t>
            </a:r>
            <a:r>
              <a:rPr lang="en-GB" sz="1200" err="1">
                <a:latin typeface="Aptos Display" panose="020B0004020202020204" pitchFamily="34" charset="0"/>
              </a:rPr>
              <a:t>clean_data.db</a:t>
            </a:r>
            <a:r>
              <a:rPr lang="en-GB" sz="1200">
                <a:latin typeface="Aptos Display" panose="020B0004020202020204" pitchFamily="34" charset="0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51ADE4-430C-4E95-CB04-1250D158AC4E}"/>
              </a:ext>
            </a:extLst>
          </p:cNvPr>
          <p:cNvSpPr txBox="1"/>
          <p:nvPr/>
        </p:nvSpPr>
        <p:spPr>
          <a:xfrm>
            <a:off x="558732" y="5275192"/>
            <a:ext cx="119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latin typeface="Aptos Display" panose="020B0004020202020204" pitchFamily="34" charset="0"/>
              </a:rPr>
              <a:t>Collaboration</a:t>
            </a:r>
          </a:p>
        </p:txBody>
      </p:sp>
    </p:spTree>
    <p:extLst>
      <p:ext uri="{BB962C8B-B14F-4D97-AF65-F5344CB8AC3E}">
        <p14:creationId xmlns:p14="http://schemas.microsoft.com/office/powerpoint/2010/main" val="341370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4F9E-133C-F863-2460-38DFE20D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62F24-9004-0075-0269-886C5D32289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6</a:t>
            </a:fld>
            <a:endParaRPr lang="en-GB" noProof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5AD9CC-882C-3BE2-3854-9884F554F7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82354"/>
              </p:ext>
            </p:extLst>
          </p:nvPr>
        </p:nvGraphicFramePr>
        <p:xfrm>
          <a:off x="432000" y="1095555"/>
          <a:ext cx="8677494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09226">
                  <a:extLst>
                    <a:ext uri="{9D8B030D-6E8A-4147-A177-3AD203B41FA5}">
                      <a16:colId xmlns:a16="http://schemas.microsoft.com/office/drawing/2014/main" val="1820922022"/>
                    </a:ext>
                  </a:extLst>
                </a:gridCol>
                <a:gridCol w="1226197">
                  <a:extLst>
                    <a:ext uri="{9D8B030D-6E8A-4147-A177-3AD203B41FA5}">
                      <a16:colId xmlns:a16="http://schemas.microsoft.com/office/drawing/2014/main" val="3916794320"/>
                    </a:ext>
                  </a:extLst>
                </a:gridCol>
                <a:gridCol w="1923690">
                  <a:extLst>
                    <a:ext uri="{9D8B030D-6E8A-4147-A177-3AD203B41FA5}">
                      <a16:colId xmlns:a16="http://schemas.microsoft.com/office/drawing/2014/main" val="4131813719"/>
                    </a:ext>
                  </a:extLst>
                </a:gridCol>
                <a:gridCol w="2018381">
                  <a:extLst>
                    <a:ext uri="{9D8B030D-6E8A-4147-A177-3AD203B41FA5}">
                      <a16:colId xmlns:a16="http://schemas.microsoft.com/office/drawing/2014/main" val="4000066457"/>
                    </a:ext>
                  </a:extLst>
                </a:gridCol>
              </a:tblGrid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Data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42021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18 - 91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984879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Aptos Display" panose="020B0004020202020204" pitchFamily="34" charset="0"/>
                        </a:rPr>
                        <a:t>[female, male]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208622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BMI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Aptos Display" panose="020B0004020202020204" pitchFamily="34" charset="0"/>
                        </a:rPr>
                        <a:t>1.8 -  52.9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66560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Aptos Display" panose="020B0004020202020204" pitchFamily="34" charset="0"/>
                        </a:rPr>
                        <a:t>50 - 250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876979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Family Diabetes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[0,1]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182650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Diabetes Pedigree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Aptos Display" panose="020B0004020202020204" pitchFamily="34" charset="0"/>
                        </a:rPr>
                        <a:t>0.2 - 0.8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793448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Pregnancies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0 - 5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551877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Hypertension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[0,1]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124587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Sleep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0 - 12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98432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Diet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12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453560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Physical Activity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5 levels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229689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Stress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4 levels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16057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Alcohol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4 levels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62854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Social Media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ptos Display" panose="020B0004020202020204" pitchFamily="34" charset="0"/>
                        </a:rPr>
                        <a:t>4 levels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95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40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AC65-A6EC-C95B-2179-5A4DE8BB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Exploratory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84F81-E55C-4910-6DF1-B24877A432F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/>
              <a:t>A Comprehensive View of Our Data: From Distributions to Correlations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D893A9-2060-50CE-5F65-BB2D1C59B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015" y="4323565"/>
            <a:ext cx="2403626" cy="2406859"/>
          </a:xfrm>
          <a:ln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D0F3E-1B2B-B944-EE0C-F57DE204465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7</a:t>
            </a:fld>
            <a:endParaRPr lang="en-GB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1D8BD1-FE94-EE9D-3E14-3CC93C73D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76" y="1566949"/>
            <a:ext cx="3860611" cy="2565104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40A14C-0E2D-F155-86D4-DCE2CAFA0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023" y="1555130"/>
            <a:ext cx="3575894" cy="3517899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63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pPr rtl="0"/>
            <a:r>
              <a:rPr lang="en-GB"/>
              <a:t>INSIGHTS &amp; IMPLICATIONS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610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AC65-A6EC-C95B-2179-5A4DE8BB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Research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84F81-E55C-4910-6DF1-B24877A432F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/>
              <a:t>Together, We Can Fight Diabetes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0D9EA-A9FC-8F82-0190-5BDA8331B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>
                <a:latin typeface="Aptos Display" panose="020B0004020202020204" pitchFamily="34" charset="0"/>
              </a:rPr>
              <a:t>How does diabetes affect males vs females ?</a:t>
            </a:r>
          </a:p>
          <a:p>
            <a:r>
              <a:rPr lang="en-GB" sz="2000">
                <a:latin typeface="Aptos Display" panose="020B0004020202020204" pitchFamily="34" charset="0"/>
              </a:rPr>
              <a:t>What is the prevalence of diabetes across age and gender group? </a:t>
            </a:r>
          </a:p>
          <a:p>
            <a:r>
              <a:rPr lang="en-GB" sz="2000">
                <a:latin typeface="Aptos Display" panose="020B0004020202020204" pitchFamily="34" charset="0"/>
              </a:rPr>
              <a:t>How many people live with the both hypertension and diabetes? How does having hypertension impact the likelihood of having diabetes?</a:t>
            </a:r>
          </a:p>
          <a:p>
            <a:pPr marL="0" indent="0">
              <a:buNone/>
            </a:pPr>
            <a:endParaRPr lang="en-GB" sz="2000">
              <a:latin typeface="Aptos Display" panose="020B0004020202020204" pitchFamily="34" charset="0"/>
            </a:endParaRPr>
          </a:p>
          <a:p>
            <a:r>
              <a:rPr lang="en-GB" sz="2000">
                <a:latin typeface="Aptos Display" panose="020B0004020202020204" pitchFamily="34" charset="0"/>
              </a:rPr>
              <a:t>How does lifestyle affect diabetes?</a:t>
            </a:r>
            <a:br>
              <a:rPr lang="en-GB" sz="2000">
                <a:latin typeface="Aptos Display" panose="020B0004020202020204" pitchFamily="34" charset="0"/>
              </a:rPr>
            </a:br>
            <a:r>
              <a:rPr lang="en-GB" sz="2000">
                <a:latin typeface="Aptos Display" panose="020B0004020202020204" pitchFamily="34" charset="0"/>
              </a:rPr>
              <a:t>(i.e. diet, alcohol consumption, physical activity, sleep, stress, social media usage, etc.)</a:t>
            </a:r>
          </a:p>
          <a:p>
            <a:r>
              <a:rPr lang="en-GB" sz="2000">
                <a:latin typeface="Aptos Display" panose="020B0004020202020204" pitchFamily="34" charset="0"/>
              </a:rPr>
              <a:t>How much does a family history of diabetes impact a person’s chance of having diabetes?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D0F3E-1B2B-B944-EE0C-F57DE204465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74669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5.2|2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5.2|2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5.2|21.9"/>
</p:tagLst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56_TF67328976" id="{8D41288C-A143-4C55-A19F-9A38F7741759}" vid="{98B99BFD-3B7E-4AE0-80A8-38C1178D3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934E25-8442-49E9-ABDF-3146C4145F3B}">
  <ds:schemaRefs>
    <ds:schemaRef ds:uri="6dc4bcd6-49db-4c07-9060-8acfc67cef9f"/>
    <ds:schemaRef ds:uri="fb0879af-3eba-417a-a55a-ffe6dcd6ca7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BBB5711-29E1-4F8E-81A0-7947C57B208A}">
  <ds:schemaRefs>
    <ds:schemaRef ds:uri="6dc4bcd6-49db-4c07-9060-8acfc67cef9f"/>
    <ds:schemaRef ds:uri="fb0879af-3eba-417a-a55a-ffe6dcd6ca7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{9319A600-CAEB-4C5C-BE88-B8A7EF91A784}tf67328976_win32</Template>
  <Application>Microsoft Office PowerPoint</Application>
  <PresentationFormat>Widescreen</PresentationFormat>
  <Slides>25</Slides>
  <Notes>20</Notes>
  <HiddenSlides>9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Accenture Data &amp; AI  DAtathon</vt:lpstr>
      <vt:lpstr>Team 3</vt:lpstr>
      <vt:lpstr>Aim &amp; METHODOLOGY</vt:lpstr>
      <vt:lpstr>AIM</vt:lpstr>
      <vt:lpstr>Methodology</vt:lpstr>
      <vt:lpstr>Data Overview</vt:lpstr>
      <vt:lpstr>Exploratory Data Analysis</vt:lpstr>
      <vt:lpstr>INSIGHTS &amp; IMPLICATIONS</vt:lpstr>
      <vt:lpstr>Research Questions</vt:lpstr>
      <vt:lpstr>Features affecting DIABETES</vt:lpstr>
      <vt:lpstr>Special Cases</vt:lpstr>
      <vt:lpstr>Features not affecting Diabetes</vt:lpstr>
      <vt:lpstr>RECOMMENDATIONS</vt:lpstr>
      <vt:lpstr>Recommendations &amp; next steps</vt:lpstr>
      <vt:lpstr>A Healthier, Happier You</vt:lpstr>
      <vt:lpstr>Research opportunities</vt:lpstr>
      <vt:lpstr>About Us</vt:lpstr>
      <vt:lpstr>Chart Options</vt:lpstr>
      <vt:lpstr>Table</vt:lpstr>
      <vt:lpstr>Image SLide</vt:lpstr>
      <vt:lpstr>THANK YOU</vt:lpstr>
      <vt:lpstr>Customise this Template</vt:lpstr>
      <vt:lpstr>Section Divider Option 1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Bailey, Jozeene</dc:creator>
  <cp:revision>1</cp:revision>
  <dcterms:created xsi:type="dcterms:W3CDTF">2024-11-16T19:42:02Z</dcterms:created>
  <dcterms:modified xsi:type="dcterms:W3CDTF">2024-11-22T17:08:46Z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